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242" r:id="rId5"/>
    <p:sldMasterId id="2147484261" r:id="rId6"/>
    <p:sldMasterId id="2147484280" r:id="rId7"/>
    <p:sldMasterId id="2147484299" r:id="rId8"/>
  </p:sldMasterIdLst>
  <p:notesMasterIdLst>
    <p:notesMasterId r:id="rId31"/>
  </p:notesMasterIdLst>
  <p:handoutMasterIdLst>
    <p:handoutMasterId r:id="rId32"/>
  </p:handoutMasterIdLst>
  <p:sldIdLst>
    <p:sldId id="4068" r:id="rId9"/>
    <p:sldId id="4101" r:id="rId10"/>
    <p:sldId id="4071" r:id="rId11"/>
    <p:sldId id="4106" r:id="rId12"/>
    <p:sldId id="744" r:id="rId13"/>
    <p:sldId id="747" r:id="rId14"/>
    <p:sldId id="750" r:id="rId15"/>
    <p:sldId id="4107" r:id="rId16"/>
    <p:sldId id="753" r:id="rId17"/>
    <p:sldId id="756" r:id="rId18"/>
    <p:sldId id="759" r:id="rId19"/>
    <p:sldId id="762" r:id="rId20"/>
    <p:sldId id="765" r:id="rId21"/>
    <p:sldId id="714" r:id="rId22"/>
    <p:sldId id="717" r:id="rId23"/>
    <p:sldId id="579" r:id="rId24"/>
    <p:sldId id="582" r:id="rId25"/>
    <p:sldId id="585" r:id="rId26"/>
    <p:sldId id="588" r:id="rId27"/>
    <p:sldId id="591" r:id="rId28"/>
    <p:sldId id="594" r:id="rId29"/>
    <p:sldId id="4108"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initials="R" lastIdx="1" clrIdx="0">
    <p:extLst>
      <p:ext uri="{19B8F6BF-5375-455C-9EA6-DF929625EA0E}">
        <p15:presenceInfo xmlns:p15="http://schemas.microsoft.com/office/powerpoint/2012/main" userId="S::ravi.vajaria@avanade.com::5f04071e-86b3-4d3d-9714-6b0e243374e4" providerId="AD"/>
      </p:ext>
    </p:extLst>
  </p:cmAuthor>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E78161-AD06-4BD3-AB3A-105D0B32F72D}" v="34" dt="2021-08-02T21:18:23.704"/>
    <p1510:client id="{AED74312-DF2B-49C0-8A24-55FA2A3E63F8}" v="3" dt="2021-08-02T21:44:57.418"/>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868" autoAdjust="0"/>
  </p:normalViewPr>
  <p:slideViewPr>
    <p:cSldViewPr snapToGrid="0" snapToObjects="1">
      <p:cViewPr varScale="1">
        <p:scale>
          <a:sx n="54" d="100"/>
          <a:sy n="54" d="100"/>
        </p:scale>
        <p:origin x="1112" y="52"/>
      </p:cViewPr>
      <p:guideLst>
        <p:guide orient="horz" pos="2183"/>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8" d="100"/>
          <a:sy n="48" d="100"/>
        </p:scale>
        <p:origin x="275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6/11/relationships/changesInfo" Target="changesInfos/changesInfo1.xml"/><Relationship Id="rId21" Type="http://schemas.openxmlformats.org/officeDocument/2006/relationships/slide" Target="slides/slide13.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handoutMaster" Target="handoutMasters/handout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Lemon" userId="S::k.lemon@avanade.com::db24c3f7-9a12-4f60-881d-a6a8a9af3368" providerId="AD" clId="Web-{AED74312-DF2B-49C0-8A24-55FA2A3E63F8}"/>
    <pc:docChg chg="modSld">
      <pc:chgData name="Keith Lemon" userId="S::k.lemon@avanade.com::db24c3f7-9a12-4f60-881d-a6a8a9af3368" providerId="AD" clId="Web-{AED74312-DF2B-49C0-8A24-55FA2A3E63F8}" dt="2021-08-02T21:44:57.418" v="2"/>
      <pc:docMkLst>
        <pc:docMk/>
      </pc:docMkLst>
      <pc:sldChg chg="delCm">
        <pc:chgData name="Keith Lemon" userId="S::k.lemon@avanade.com::db24c3f7-9a12-4f60-881d-a6a8a9af3368" providerId="AD" clId="Web-{AED74312-DF2B-49C0-8A24-55FA2A3E63F8}" dt="2021-08-02T21:44:47.027" v="1"/>
        <pc:sldMkLst>
          <pc:docMk/>
          <pc:sldMk cId="1783810881" sldId="579"/>
        </pc:sldMkLst>
      </pc:sldChg>
      <pc:sldChg chg="addSp">
        <pc:chgData name="Keith Lemon" userId="S::k.lemon@avanade.com::db24c3f7-9a12-4f60-881d-a6a8a9af3368" providerId="AD" clId="Web-{AED74312-DF2B-49C0-8A24-55FA2A3E63F8}" dt="2021-08-02T21:44:57.418" v="2"/>
        <pc:sldMkLst>
          <pc:docMk/>
          <pc:sldMk cId="249153240" sldId="588"/>
        </pc:sldMkLst>
        <pc:spChg chg="add">
          <ac:chgData name="Keith Lemon" userId="S::k.lemon@avanade.com::db24c3f7-9a12-4f60-881d-a6a8a9af3368" providerId="AD" clId="Web-{AED74312-DF2B-49C0-8A24-55FA2A3E63F8}" dt="2021-08-02T21:44:57.418" v="2"/>
          <ac:spMkLst>
            <pc:docMk/>
            <pc:sldMk cId="249153240" sldId="588"/>
            <ac:spMk id="1857" creationId="{F9184136-A387-49DA-A772-EF9CF8579C5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1-08-02T18:01:16.692"/>
    </inkml:context>
    <inkml:brush xml:id="br0">
      <inkml:brushProperty name="width" value="0.05292" units="cm"/>
      <inkml:brushProperty name="height" value="0.05292" units="cm"/>
    </inkml:brush>
  </inkml:definitions>
  <inkml:trace contextRef="#ctx0" brushRef="#br0">8431 9278 0,'0'0'0,"-529"0"32,441 0-32,-18 18 15,36-1-15,-1 19 16,18 17-16,-17-18 15,17 35-15,0 19 16,-18 157 0,54-34-1,17 70 1,52-17 0,19-124-1,-18-106-15,141 142 31,-88-107-31,123 18 16,-17-35 0,-1-53-1,-52 0 1,0-88 0,53-71-1,-54-35 1,-52-17-1,-18-19 1,-70-52 0,-18-35-1,-353-248 1,0 195 15,71 123-15,53 88-1,70 106 1,71 53 0,-18 0-1,0 106 1,36 53 0,52-36-1,1-52 1,17-36-1,0-17 17,0-1 15</inkml:trace>
  <inkml:trace contextRef="#ctx0" brushRef="#br0" timeOffset="2766.95">8802 10372 0,'17'0'32,"72"35"-32,52 18 15,-18 35-15,1-35 16,87 53-16,-17-36 16,-53 54-16,1-36 15,-19-17-15,-17 17 16,17 18-1,-105-89-15,-18 1 32</inkml:trace>
  <inkml:trace contextRef="#ctx0" brushRef="#br0" timeOffset="3383.96">10319 10936 0,'0'18'16,"0"17"-1,-18 18-15,0 0 16,1 0-16,-18 0 15,-1 17-15,-17 89 32,18-124-1,35-17-15,0 0-1</inkml:trace>
  <inkml:trace contextRef="#ctx0" brushRef="#br0" timeOffset="4735.34">10160 10989 0,'0'0'0,"35"0"0,1 0 15,16 53-15,1-35 16,-35-1-16,35 18 16,-35-35-16,17 18 15,0 0 282,-35-1-281,18-17-1,-18 36-15,0-19 16,17-17-16,-17 18 78,18 0-47,0-18-15,-18 17 0,17-17 15,19 36-15,52 34 46,-88-52 79,-53-18-126,0 17-15,-18-17 16,19 18-16,-1-18 16,0 18-16,17 17 15,-17-35-15,-17 18 16,-18-1-1,35 1 1</inkml:trace>
  <inkml:trace contextRef="#ctx0" brushRef="#br0" timeOffset="6465.09">11606 10301 0,'18'0'62,"53"0"-46,34 0-16,54 0 15,35 0-15,794 71 32,123-18-1,-370-53 0,-600-18 16</inkml:trace>
  <inkml:trace contextRef="#ctx0" brushRef="#br0" timeOffset="7223.33">13723 12277 0,'229'0'0,"-458"0"0,741 0 15,-318 0-15,-36 0 16,-87 0-16,-18 0 15,-36 0-15,-17-18 16</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1-08-02T18:03:02.998"/>
    </inkml:context>
    <inkml:brush xml:id="br0">
      <inkml:brushProperty name="width" value="0.05292" units="cm"/>
      <inkml:brushProperty name="height" value="0.05292" units="cm"/>
    </inkml:brush>
  </inkml:definitions>
  <inkml:trace contextRef="#ctx0" brushRef="#br0">9984 6844 0,'-212'35'78,"-582"494"1,1800-1093-64,-2047 1181-15,812-52 63,687 370 30,265-706 48,-652-229-141,617 88 94,-124-88 0,618-123 31,-759-318 0,-3015-1676 515,2556 2152-577</inkml:trace>
  <inkml:trace contextRef="#ctx0" brushRef="#br0" timeOffset="5041.42">10072 12206 0,'300'0'31,"-600"0"-31,741 0 0,-36 0 16,425 0 15,-266-18 0,-546 18 0,-1 0 79,1 0-79,35 89 63,-18 369-63,-35 689 16,0-353 0,0-195-16,0-228 16,18-318-16,-18-36 63,0-52 125,-318 0-188,-246 35 0,-477-71 32,900 71-63,-318-35 46,195 0 1,-407 17-15,354 18 14,317-35 189,0 17-235,0-423 47,-194-547 0,123 389-1,71 281 1,18 195 0,70-230 78,-88 335-94,18-17 141,-1 35-172,89 0 32,529-18-1,-264-35 16,-318 36-47,88 17 31,0 0 0,194-18 16,-141-35 0,-123-17 0,-71 34-16</inkml:trace>
  <inkml:trace contextRef="#ctx0" brushRef="#br0" timeOffset="20942.97">12382 13282 0,'195'0'16,"-390"0"-16,531 0 15,-36 53 17,35-18-17,-106-17 16,-159-18 1,36 0-1,159-35-15,388-18 15,-124 53 0,-265 0 0,-246-18-15,17 18 359,106 0-344,-105 0-31,-1-18 16,-17 18 62,17 0-47,-18 0-15,1 0-1,0 0 1,-1-17 15,54 17 1,-36 0-1,18-18 156,-35 1-171,17 17 15,-17 0 16,-1 0-31,1-18 15,17 18 0,-35-35 204</inkml:trace>
  <inkml:trace contextRef="#ctx0" brushRef="#br0" timeOffset="21588.97">16087 12947 0,'0'18'47,"0"35"-47,0 88 31,0-18 0,0 18-15,0-35 15,0-88 0,-18-54 63,18-52-78</inkml:trace>
  <inkml:trace contextRef="#ctx0" brushRef="#br0" timeOffset="22342.26">16069 13018 0,'0'-18'141,"71"53"-126,70 36 1,0-1 0,-53-17 15,-88-35 47,-35-18-47,-424 17-15,283 36 15,105-35-31,-35 17 31</inkml:trace>
  <inkml:trace contextRef="#ctx0" brushRef="#br0" timeOffset="24048.94">17339 10901 0,'335'0'78,"512"-18"-47,-565 18-31,688-17 32,-564-1-1,-353 18 0,-36 0 0,19 0 48,-19 0-33</inkml:trace>
  <inkml:trace contextRef="#ctx0" brushRef="#br0" timeOffset="26902.33">28857 11024 0,'1253'-88'78,"-2506"176"-78,2647-176 16,70 88 47,-1447 0-1,-87-53 235</inkml:trace>
  <inkml:trace contextRef="#ctx0" brushRef="#br0" timeOffset="27435.21">28910 10883 0,'1888'-53'313,"-1871"53"-219,-1922 53 31</inkml:trace>
  <inkml:trace contextRef="#ctx0" brushRef="#br0" timeOffset="38727.86">14093 12718 0,'247'-18'62,"18"-17"-31,282 35 1,53 0 30,-583 0 344,1 0-390,-1 0 15,1 0 329,0 0-345,105-18 48,-88 18-1,18 0 1,88-35-16</inkml:trace>
  <inkml:trace contextRef="#ctx0" brushRef="#br0" timeOffset="39792.98">15981 12206 0,'0'-18'46,"53"124"1,-18 282 16,0-264 15,-35-18 94</inkml:trace>
  <inkml:trace contextRef="#ctx0" brushRef="#br0" timeOffset="41597.03">15893 12188 0,'17'-17'32,"71"105"-1,-35-53 31,53 71-15,71 123 78,-107-158-62,-35-18 15,-17-53 62,-71 0 17,18 0-157,-89 53 78,107-53 78,-36 70-109,-71 72 156</inkml:trace>
  <inkml:trace contextRef="#ctx0" brushRef="#br0" timeOffset="71373.53">7726 10407 0,'53'0'0,"-106"0"0,159 0 15,105-18 1,142 18 0,1111 18-1,-53 141 17,829-36-17,-846-70 1,352-53 15,-617-159-15,-864 124-1,193-18 1,-87 0 0,-1 0-1,-211 18 1,-36-18 15,1 35-15,17 18-1,-18 0 1,1 0 0,-54 0-1,-34 0 1,-19 0 281,19 0-297,16 0 15,-16-17 1,-1 17 0,-17 0-1,52 0 95,36 0-95,0 0 1,-18 0-16,-35 0 15,159 0 17,-107 0-17,-34 0 1,88 35 15,88-17 0,-71 17-15,-194-35 328,-17 18-329</inkml:trace>
  <inkml:trace contextRef="#ctx0" brushRef="#br0" timeOffset="79918.2">14799 8449 0,'-53'35'46,"-35"53"-46,-282 195 32,-19 17-17,54-1 17,282-246-1,53-35 0,-17-18 266,17 18-297,-18-1 16,-17 36 15</inkml:trace>
  <inkml:trace contextRef="#ctx0" brushRef="#br0" timeOffset="80935.48">13300 9349 0,'17'17'47,"72"36"-31,87 88-1,-88-70 17,-70-54-1,-18 1-15,17 0 77,1 17-77,0 0 15,-1-17 157,1-18-157</inkml:trace>
  <inkml:trace contextRef="#ctx0" brushRef="#br0" timeOffset="82468.73">13335 9349 0,'18'0'16,"-1"0"15,-52 0-31,88 17 94,-53 36-63,0 88 0,0-123-31,0 88 63,0-71-16,0 88-1,0-17 33,35-106 155,124-53-187,-89 36-32,19-36 1,-72 53 31,-17-18 125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United_States_dollar" TargetMode="External"/><Relationship Id="rId3" Type="http://schemas.openxmlformats.org/officeDocument/2006/relationships/hyperlink" Target="https://en.wikipedia.org/wiki/E-commerce" TargetMode="External"/><Relationship Id="rId7" Type="http://schemas.openxmlformats.org/officeDocument/2006/relationships/hyperlink" Target="https://en.wikipedia.org/wiki/Craft_fair"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Etsy#cite_note-2" TargetMode="External"/><Relationship Id="rId5" Type="http://schemas.openxmlformats.org/officeDocument/2006/relationships/hyperlink" Target="https://en.wikipedia.org/wiki/Vintage_(design)" TargetMode="External"/><Relationship Id="rId4" Type="http://schemas.openxmlformats.org/officeDocument/2006/relationships/hyperlink" Target="https://en.wikipedia.org/wiki/Handicraf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vsts/articles/phase-features-with-feature-flags?view=vs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loud.google.com/blog/products/gcp/cre-life-lessons-what-is-a-dark-launch-and-what-does-it-do-for-me"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tech.finn.no/2013/06/20/dark-launching-and-feature-toggl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blogs/containers/building-a-fault-tolerant-architecture-with-a-bulkhead-pattern-on-aws-app-mesh/"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logs.msdn.microsoft.com/visualstudioalmrangers/2017/10/12/visual-studio-team-services-bot-vsts-bot-is-now-in-previe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3783471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a:t>*</a:t>
            </a:r>
            <a:r>
              <a:rPr lang="en-GB" baseline="0"/>
              <a:t> Scott Cook, founder Intuit</a:t>
            </a:r>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1860848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2189616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Etsy</a:t>
            </a:r>
            <a:r>
              <a:rPr lang="en-US" sz="1200" b="0" i="0" kern="1200">
                <a:solidFill>
                  <a:schemeClr val="tx1"/>
                </a:solidFill>
                <a:effectLst/>
                <a:latin typeface="+mn-lt"/>
                <a:ea typeface="+mn-ea"/>
                <a:cs typeface="+mn-cs"/>
              </a:rPr>
              <a:t> is an </a:t>
            </a:r>
            <a:r>
              <a:rPr lang="en-US" sz="1200" b="0" i="0" u="none" strike="noStrike" kern="1200">
                <a:solidFill>
                  <a:schemeClr val="tx1"/>
                </a:solidFill>
                <a:effectLst/>
                <a:latin typeface="+mn-lt"/>
                <a:ea typeface="+mn-ea"/>
                <a:cs typeface="+mn-cs"/>
                <a:hlinkClick r:id="rId3" tooltip="E-commerce"/>
              </a:rPr>
              <a:t>e-commerce</a:t>
            </a:r>
            <a:r>
              <a:rPr lang="en-US" sz="1200" b="0" i="0" kern="1200">
                <a:solidFill>
                  <a:schemeClr val="tx1"/>
                </a:solidFill>
                <a:effectLst/>
                <a:latin typeface="+mn-lt"/>
                <a:ea typeface="+mn-ea"/>
                <a:cs typeface="+mn-cs"/>
              </a:rPr>
              <a:t> website focused on </a:t>
            </a:r>
            <a:r>
              <a:rPr lang="en-US" sz="1200" b="0" i="0" u="none" strike="noStrike" kern="1200">
                <a:solidFill>
                  <a:schemeClr val="tx1"/>
                </a:solidFill>
                <a:effectLst/>
                <a:latin typeface="+mn-lt"/>
                <a:ea typeface="+mn-ea"/>
                <a:cs typeface="+mn-cs"/>
                <a:hlinkClick r:id="rId4" tooltip="Handicraft"/>
              </a:rPr>
              <a:t>handmade</a:t>
            </a:r>
            <a:r>
              <a:rPr lang="en-US" sz="1200" b="0" i="0" kern="1200">
                <a:solidFill>
                  <a:schemeClr val="tx1"/>
                </a:solidFill>
                <a:effectLst/>
                <a:latin typeface="+mn-lt"/>
                <a:ea typeface="+mn-ea"/>
                <a:cs typeface="+mn-cs"/>
              </a:rPr>
              <a:t> or </a:t>
            </a:r>
            <a:r>
              <a:rPr lang="en-US" sz="1200" b="0" i="0" u="none" strike="noStrike" kern="1200">
                <a:solidFill>
                  <a:schemeClr val="tx1"/>
                </a:solidFill>
                <a:effectLst/>
                <a:latin typeface="+mn-lt"/>
                <a:ea typeface="+mn-ea"/>
                <a:cs typeface="+mn-cs"/>
                <a:hlinkClick r:id="rId5" tooltip="Vintage (design)"/>
              </a:rPr>
              <a:t>vintage</a:t>
            </a:r>
            <a:r>
              <a:rPr lang="en-US" sz="1200" b="0" i="0" kern="1200">
                <a:solidFill>
                  <a:schemeClr val="tx1"/>
                </a:solidFill>
                <a:effectLst/>
                <a:latin typeface="+mn-lt"/>
                <a:ea typeface="+mn-ea"/>
                <a:cs typeface="+mn-cs"/>
              </a:rPr>
              <a:t> items and supplies, as well as unique factory-manufactured items. These items cover a wide range, including art, photography, clothing, jewelry, food, bath and beauty products, quilts, knick-knacks, and toys. Many sellers also sell craft supplies such as beads, wire and jewelry-making tools. All vintage items must be at least 20 years old.</a:t>
            </a:r>
            <a:r>
              <a:rPr lang="en-US" sz="1200" b="0" i="0" u="none" strike="noStrike" kern="1200" baseline="30000">
                <a:solidFill>
                  <a:schemeClr val="tx1"/>
                </a:solidFill>
                <a:effectLst/>
                <a:latin typeface="+mn-lt"/>
                <a:ea typeface="+mn-ea"/>
                <a:cs typeface="+mn-cs"/>
                <a:hlinkClick r:id="rId6"/>
              </a:rPr>
              <a:t>[2]</a:t>
            </a:r>
            <a:r>
              <a:rPr lang="en-US" sz="1200" b="0" i="0" kern="1200">
                <a:solidFill>
                  <a:schemeClr val="tx1"/>
                </a:solidFill>
                <a:effectLst/>
                <a:latin typeface="+mn-lt"/>
                <a:ea typeface="+mn-ea"/>
                <a:cs typeface="+mn-cs"/>
              </a:rPr>
              <a:t> The site follows in the tradition of open </a:t>
            </a:r>
            <a:r>
              <a:rPr lang="en-US" sz="1200" b="0" i="0" u="none" strike="noStrike" kern="1200">
                <a:solidFill>
                  <a:schemeClr val="tx1"/>
                </a:solidFill>
                <a:effectLst/>
                <a:latin typeface="+mn-lt"/>
                <a:ea typeface="+mn-ea"/>
                <a:cs typeface="+mn-cs"/>
                <a:hlinkClick r:id="rId7" tooltip="Craft fair"/>
              </a:rPr>
              <a:t>craft fairs</a:t>
            </a:r>
            <a:r>
              <a:rPr lang="en-US" sz="1200" b="0" i="0" kern="1200">
                <a:solidFill>
                  <a:schemeClr val="tx1"/>
                </a:solidFill>
                <a:effectLst/>
                <a:latin typeface="+mn-lt"/>
                <a:ea typeface="+mn-ea"/>
                <a:cs typeface="+mn-cs"/>
              </a:rPr>
              <a:t>, giving sellers personal storefronts where they list their goods for a fee of </a:t>
            </a:r>
            <a:r>
              <a:rPr lang="en-US" sz="1200" b="0" i="0" u="none" strike="noStrike" kern="1200">
                <a:solidFill>
                  <a:schemeClr val="tx1"/>
                </a:solidFill>
                <a:effectLst/>
                <a:latin typeface="+mn-lt"/>
                <a:ea typeface="+mn-ea"/>
                <a:cs typeface="+mn-cs"/>
                <a:hlinkClick r:id="rId8" tooltip="United States dollar"/>
              </a:rPr>
              <a:t>US$</a:t>
            </a:r>
            <a:r>
              <a:rPr lang="en-US" sz="1200" b="0" i="0" kern="1200">
                <a:solidFill>
                  <a:schemeClr val="tx1"/>
                </a:solidFill>
                <a:effectLst/>
                <a:latin typeface="+mn-lt"/>
                <a:ea typeface="+mn-ea"/>
                <a:cs typeface="+mn-cs"/>
              </a:rPr>
              <a:t>0.20 per item.</a:t>
            </a:r>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705484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Difference between deployment and release</a:t>
            </a:r>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824137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a:r>
          </a:p>
          <a:p>
            <a:r>
              <a:rPr lang="en-GB"/>
              <a:t>Approach #1: create two databases (Blue &amp; Green)</a:t>
            </a:r>
          </a:p>
          <a:p>
            <a:r>
              <a:rPr lang="en-GB"/>
              <a:t>	Release = Blue set to read-only </a:t>
            </a:r>
            <a:r>
              <a:rPr lang="en-GB">
                <a:sym typeface="Wingdings" panose="05000000000000000000" pitchFamily="2" charset="2"/>
              </a:rPr>
              <a:t> backup  restore to Green</a:t>
            </a:r>
          </a:p>
          <a:p>
            <a:pPr lvl="1"/>
            <a:r>
              <a:rPr lang="en-GB">
                <a:sym typeface="Wingdings" panose="05000000000000000000" pitchFamily="2" charset="2"/>
              </a:rPr>
              <a:t>	Roll-back = manually migrate transactions from Green first</a:t>
            </a:r>
          </a:p>
          <a:p>
            <a:pPr lvl="1"/>
            <a:endParaRPr lang="en-GB">
              <a:sym typeface="Wingdings" panose="05000000000000000000" pitchFamily="2" charset="2"/>
            </a:endParaRPr>
          </a:p>
          <a:p>
            <a:r>
              <a:rPr lang="en-GB">
                <a:sym typeface="Wingdings" panose="05000000000000000000" pitchFamily="2" charset="2"/>
              </a:rPr>
              <a:t>Approach #2: decouple database changes from application changes</a:t>
            </a:r>
          </a:p>
          <a:p>
            <a:r>
              <a:rPr lang="en-GB">
                <a:sym typeface="Wingdings" panose="05000000000000000000" pitchFamily="2" charset="2"/>
              </a:rPr>
              <a:t>	1</a:t>
            </a:r>
            <a:r>
              <a:rPr lang="en-GB" baseline="30000">
                <a:sym typeface="Wingdings" panose="05000000000000000000" pitchFamily="2" charset="2"/>
              </a:rPr>
              <a:t>st</a:t>
            </a:r>
            <a:r>
              <a:rPr lang="en-GB">
                <a:sym typeface="Wingdings" panose="05000000000000000000" pitchFamily="2" charset="2"/>
              </a:rPr>
              <a:t> – only make additive changes to database, never mutate existing database objects</a:t>
            </a:r>
          </a:p>
          <a:p>
            <a:r>
              <a:rPr lang="en-GB">
                <a:sym typeface="Wingdings" panose="05000000000000000000" pitchFamily="2" charset="2"/>
              </a:rPr>
              <a:t>	2</a:t>
            </a:r>
            <a:r>
              <a:rPr lang="en-GB" baseline="30000">
                <a:sym typeface="Wingdings" panose="05000000000000000000" pitchFamily="2" charset="2"/>
              </a:rPr>
              <a:t>nd</a:t>
            </a:r>
            <a:r>
              <a:rPr lang="en-GB">
                <a:sym typeface="Wingdings" panose="05000000000000000000" pitchFamily="2" charset="2"/>
              </a:rPr>
              <a:t> – make no assumptions in application</a:t>
            </a:r>
            <a:r>
              <a:rPr lang="en-GB" baseline="0">
                <a:sym typeface="Wingdings" panose="05000000000000000000" pitchFamily="2" charset="2"/>
              </a:rPr>
              <a:t> about which database version will be in production</a:t>
            </a:r>
            <a:endParaRPr lang="en-GB">
              <a:sym typeface="Wingdings" panose="05000000000000000000" pitchFamily="2" charset="2"/>
            </a:endParaRPr>
          </a:p>
          <a:p>
            <a:endParaRPr lang="en-GB">
              <a:sym typeface="Wingdings" panose="05000000000000000000" pitchFamily="2" charset="2"/>
            </a:endParaRPr>
          </a:p>
          <a:p>
            <a:r>
              <a:rPr lang="en-GB">
                <a:sym typeface="Wingdings" panose="05000000000000000000" pitchFamily="2" charset="2"/>
              </a:rPr>
              <a:t>	</a:t>
            </a:r>
          </a:p>
          <a:p>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1417883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a:t>* The term</a:t>
            </a:r>
            <a:r>
              <a:rPr lang="en-GB" baseline="0"/>
              <a:t> derives from miners using canaries in mines to detect early gas problems. Similar to servers, start small (dig into tunnels) and see effect, if good (canary tweets), continue, if not (canary dies), roll back (get out of the mine) immediately</a:t>
            </a:r>
            <a:endParaRPr lang="en-GB"/>
          </a:p>
        </p:txBody>
      </p:sp>
      <p:sp>
        <p:nvSpPr>
          <p:cNvPr id="4" name="Slide Number Placeholder 3"/>
          <p:cNvSpPr>
            <a:spLocks noGrp="1"/>
          </p:cNvSpPr>
          <p:nvPr>
            <p:ph type="sldNum" sz="quarter" idx="10"/>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704496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https://docs.microsoft.com/en-us/vsts/articles/phase-features-with-feature-flags?view=vsts</a:t>
            </a: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2039998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283138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Dark launches: What they are and how to do them | Google Cloud Blog</a:t>
            </a:r>
            <a:endParaRPr lang="en-US" dirty="0"/>
          </a:p>
          <a:p>
            <a:endParaRPr lang="en-US" dirty="0"/>
          </a:p>
          <a:p>
            <a:r>
              <a:rPr lang="en-US">
                <a:hlinkClick r:id="rId4"/>
              </a:rPr>
              <a:t>Dark Launching and Feature Toggles · FINN Technology</a:t>
            </a: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327749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1579206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t>
            </a:r>
            <a:r>
              <a:rPr lang="en-GB" b="1" dirty="0"/>
              <a:t>Experimentation </a:t>
            </a:r>
            <a:r>
              <a:rPr lang="en-GB" b="0" dirty="0"/>
              <a:t>we must prepare how we are going to handle when things don’t go as planned.</a:t>
            </a:r>
            <a:endParaRPr lang="en-GB" dirty="0"/>
          </a:p>
          <a:p>
            <a:endParaRPr lang="en-GB" dirty="0"/>
          </a:p>
          <a:p>
            <a:r>
              <a:rPr lang="en-GB" dirty="0"/>
              <a:t>* Aggressive time-outs making</a:t>
            </a:r>
            <a:r>
              <a:rPr lang="en-GB" baseline="0" dirty="0"/>
              <a:t> sure failing components didn’t bring down entire system. For example, when high CPU loads were detected, the system switched from personalized pages to standard non-personalized lists requiring less CPU power.</a:t>
            </a:r>
            <a:endParaRPr lang="en-GB" baseline="0" dirty="0">
              <a:sym typeface="Wingdings" panose="05000000000000000000" pitchFamily="2" charset="2"/>
            </a:endParaRPr>
          </a:p>
          <a:p>
            <a:endParaRPr lang="en-GB" baseline="0" dirty="0">
              <a:sym typeface="Wingdings" panose="05000000000000000000" pitchFamily="2" charset="2"/>
            </a:endParaRPr>
          </a:p>
          <a:p>
            <a:endParaRPr lang="en-GB" dirty="0"/>
          </a:p>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2926990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t>
            </a:r>
            <a:r>
              <a:rPr lang="en-GB" b="1" dirty="0"/>
              <a:t>Experimentation </a:t>
            </a:r>
            <a:r>
              <a:rPr lang="en-GB" b="0" dirty="0"/>
              <a:t>we must prepare how we are going to handle when things don’t go as planned.</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AmazonEmber"/>
              </a:rPr>
              <a:t>The Circuit Breaker Pattern</a:t>
            </a:r>
          </a:p>
          <a:p>
            <a:r>
              <a:rPr lang="en-GB" b="0" i="0" dirty="0"/>
              <a:t>The Circuit breaker patterns gets it name from the devices many of us know from our homes. </a:t>
            </a:r>
            <a:r>
              <a:rPr lang="en-US" b="0" i="0" dirty="0">
                <a:solidFill>
                  <a:srgbClr val="666666"/>
                </a:solidFill>
                <a:effectLst/>
                <a:latin typeface="Roboto" panose="02000000000000000000" pitchFamily="2" charset="0"/>
              </a:rPr>
              <a:t>A circuit breaker is an automatically operated electrical switch designed to protect an electrical circuit from damage caused by excess current from an overload or short circuit</a:t>
            </a:r>
            <a:endParaRPr lang="en-GB" b="0" i="0" dirty="0"/>
          </a:p>
          <a:p>
            <a:endParaRPr lang="en-GB" b="0" i="0" dirty="0"/>
          </a:p>
          <a:p>
            <a:r>
              <a:rPr lang="en-GB" b="0" i="0" dirty="0"/>
              <a:t>In software, </a:t>
            </a:r>
            <a:r>
              <a:rPr lang="en-US" b="0" i="0" dirty="0">
                <a:solidFill>
                  <a:srgbClr val="9CA3AF"/>
                </a:solidFill>
                <a:effectLst/>
                <a:latin typeface="Inter var"/>
              </a:rPr>
              <a:t>a circuit breaker is used to detect failures and to encapsulate the logic of preventing a failure from constantly recurring during maintenance, temporary external system failure, or unexpected system difficulties.</a:t>
            </a:r>
            <a:endParaRPr lang="en-GB" b="0" i="0" dirty="0"/>
          </a:p>
          <a:p>
            <a:endParaRPr lang="en-GB" b="0" dirty="0"/>
          </a:p>
          <a:p>
            <a:pPr algn="l"/>
            <a:r>
              <a:rPr lang="en-US" b="1" i="0" dirty="0">
                <a:solidFill>
                  <a:srgbClr val="333333"/>
                </a:solidFill>
                <a:effectLst/>
                <a:latin typeface="AmazonEmber"/>
              </a:rPr>
              <a:t>The Bulkhead Pattern</a:t>
            </a:r>
          </a:p>
          <a:p>
            <a:pPr algn="l"/>
            <a:r>
              <a:rPr lang="en-US" b="0" i="0" dirty="0">
                <a:solidFill>
                  <a:srgbClr val="333333"/>
                </a:solidFill>
                <a:effectLst/>
                <a:latin typeface="AmazonEmber"/>
              </a:rPr>
              <a:t>The bulkhead pattern gets its name from a naval engineering practice where ships have internal chambers isolating their hull so that if a rock is to crack it, water can’t spread to the entire ship causing it to sink.</a:t>
            </a:r>
          </a:p>
          <a:p>
            <a:pPr algn="l"/>
            <a:endParaRPr lang="en-US" b="0" i="0" dirty="0">
              <a:solidFill>
                <a:srgbClr val="333333"/>
              </a:solidFill>
              <a:effectLst/>
              <a:latin typeface="AmazonEmber"/>
            </a:endParaRPr>
          </a:p>
          <a:p>
            <a:pPr algn="l"/>
            <a:r>
              <a:rPr lang="en-US" b="0" i="0" dirty="0">
                <a:solidFill>
                  <a:srgbClr val="333333"/>
                </a:solidFill>
                <a:effectLst/>
                <a:latin typeface="AmazonEmber"/>
              </a:rPr>
              <a:t>In software development, the practice is focused on isolating resources and dependencies so that systemic failure is circumvented, making systems generally more available but also more fault-tolerant to noisy neighbors since it is easier to recover from failures when they are less likely to cascade.</a:t>
            </a:r>
          </a:p>
          <a:p>
            <a:pPr algn="l"/>
            <a:r>
              <a:rPr lang="en-US" b="0" i="0" dirty="0">
                <a:solidFill>
                  <a:srgbClr val="333333"/>
                </a:solidFill>
                <a:effectLst/>
                <a:latin typeface="AmazonEmber"/>
              </a:rPr>
              <a:t>The isolation lays on separating resources into pools to split actions based on CPU, memory, network, or any other bursting resource that might be exhausted for other actions.</a:t>
            </a:r>
          </a:p>
          <a:p>
            <a:endParaRPr lang="en-GB" b="0" dirty="0"/>
          </a:p>
          <a:p>
            <a:endParaRPr lang="en-GB" b="0" dirty="0"/>
          </a:p>
          <a:p>
            <a:endParaRPr lang="en-GB" b="0" dirty="0"/>
          </a:p>
          <a:p>
            <a:r>
              <a:rPr lang="en-US" dirty="0">
                <a:hlinkClick r:id="rId3"/>
              </a:rPr>
              <a:t>Building a fault tolerant architecture with a Bulkhead Pattern on AWS App Mesh | Containers (amazon.com)</a:t>
            </a:r>
            <a:endParaRPr lang="en-GB" dirty="0"/>
          </a:p>
        </p:txBody>
      </p:sp>
      <p:sp>
        <p:nvSpPr>
          <p:cNvPr id="4" name="Slide Number Placeholder 3"/>
          <p:cNvSpPr>
            <a:spLocks noGrp="1"/>
          </p:cNvSpPr>
          <p:nvPr>
            <p:ph type="sldNum" sz="quarter" idx="10"/>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2695358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Blameless</a:t>
            </a:r>
            <a:r>
              <a:rPr lang="en-GB" baseline="0"/>
              <a:t> post-mortems was a term coined by John Allspaw</a:t>
            </a:r>
            <a:endParaRPr lang="en-GB"/>
          </a:p>
          <a:p>
            <a:r>
              <a:rPr lang="en-GB"/>
              <a:t>** Dr Sidney</a:t>
            </a:r>
            <a:r>
              <a:rPr lang="en-GB" baseline="0"/>
              <a:t> Dekker who coined the term “</a:t>
            </a:r>
            <a:r>
              <a:rPr lang="en-GB" i="1" baseline="0"/>
              <a:t>just culture”</a:t>
            </a:r>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4279149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a:t>* Tell</a:t>
            </a:r>
            <a:r>
              <a:rPr lang="en-GB" baseline="0"/>
              <a:t> the story of Nasa and Columbia disaster: https://en.wikipedia.org/wiki/Space_Shuttle_Columbia_disaster</a:t>
            </a:r>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402300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GB" sz="1200" u="sng" kern="1200" dirty="0">
                <a:solidFill>
                  <a:schemeClr val="tx1"/>
                </a:solidFill>
                <a:effectLst/>
                <a:latin typeface="+mn-lt"/>
                <a:ea typeface="+mn-ea"/>
                <a:cs typeface="+mn-cs"/>
                <a:hlinkClick r:id="rId3"/>
              </a:rPr>
              <a:t>https://blogs.msdn.microsoft.com/visualstudioalmrangers/2017/10/12/visual-studio-team-services-bot-vsts-bot-is-now-in-preview/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31747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183292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13</a:t>
            </a:fld>
            <a:endParaRPr lang="en-US"/>
          </a:p>
        </p:txBody>
      </p:sp>
    </p:spTree>
    <p:extLst>
      <p:ext uri="{BB962C8B-B14F-4D97-AF65-F5344CB8AC3E}">
        <p14:creationId xmlns:p14="http://schemas.microsoft.com/office/powerpoint/2010/main" val="207768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15829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97208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238906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39564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14051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©2021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73811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©2021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17227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916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94599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85364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65251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97529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505902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357994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088958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084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474349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022226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728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52070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0006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012502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19889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5458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1890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250736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93447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165440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947881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8932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706814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14624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9502627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4934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54434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34333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6588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4338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626606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123127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41540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277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221997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62699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53899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21810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8530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©2021 Avanade Inc. All Rights Reserved. &lt;Highly Confidential&gt;</a:t>
            </a:r>
            <a:endParaRPr lang="en-US" sz="700" b="0" dirty="0">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81621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0170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62218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28471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9469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2623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645731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40759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endParaRPr lang="en-US" dirty="0"/>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50730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131163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87809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2"/>
            <a:ext cx="495656" cy="365125"/>
          </a:xfrm>
        </p:spPr>
        <p:txBody>
          <a:bodyPr/>
          <a:lstStyle>
            <a:lvl1pPr>
              <a:defRPr>
                <a:solidFill>
                  <a:schemeClr val="tx1">
                    <a:lumMod val="65000"/>
                    <a:lumOff val="35000"/>
                  </a:schemeClr>
                </a:solidFill>
              </a:defRPr>
            </a:lvl1pPr>
          </a:lstStyle>
          <a:p>
            <a:fld id="{3847DB54-D037-B84F-B6F1-2E8DA40D09AD}" type="slidenum">
              <a:rPr lang="en-US" smtClean="0"/>
              <a:t>‹#›</a:t>
            </a:fld>
            <a:endParaRPr lang="en-US"/>
          </a:p>
        </p:txBody>
      </p:sp>
      <p:sp>
        <p:nvSpPr>
          <p:cNvPr id="5" name="Text Placeholder 2"/>
          <p:cNvSpPr>
            <a:spLocks noGrp="1"/>
          </p:cNvSpPr>
          <p:nvPr>
            <p:ph idx="1"/>
          </p:nvPr>
        </p:nvSpPr>
        <p:spPr>
          <a:xfrm>
            <a:off x="960793"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36337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©2021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370567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©2021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6917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72514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025601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298730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66442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75107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585039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5664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909136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577274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622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44412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18322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98216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25039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07724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1597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911848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2134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03110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4665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9024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415689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4304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0134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54438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64130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528385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742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358389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51605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07328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403296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681850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20824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©2021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2224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©2021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1222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97260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dirty="0">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33045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1833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94968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4209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495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675837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7561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7026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5330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2292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1725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86999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106195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29741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252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29476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5963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361815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386668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06183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79353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15782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38523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dirty="0"/>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37747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321900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925315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dirty="0"/>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552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1.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3.xml"/><Relationship Id="rId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image" Target="../media/image1.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theme" Target="../theme/theme4.xml"/><Relationship Id="rId8"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5.xml"/><Relationship Id="rId1" Type="http://schemas.openxmlformats.org/officeDocument/2006/relationships/slideLayout" Target="../slideLayouts/slideLayout138.xml"/><Relationship Id="rId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302" r:id="rId4"/>
    <p:sldLayoutId id="2147484301" r:id="rId5"/>
    <p:sldLayoutId id="2147483760" r:id="rId6"/>
    <p:sldLayoutId id="2147483885" r:id="rId7"/>
    <p:sldLayoutId id="2147484007" r:id="rId8"/>
    <p:sldLayoutId id="2147483762" r:id="rId9"/>
    <p:sldLayoutId id="2147484152" r:id="rId10"/>
    <p:sldLayoutId id="2147484156" r:id="rId11"/>
    <p:sldLayoutId id="2147484238" r:id="rId12"/>
    <p:sldLayoutId id="2147484303" r:id="rId13"/>
    <p:sldLayoutId id="2147484209" r:id="rId14"/>
    <p:sldLayoutId id="2147484304" r:id="rId15"/>
    <p:sldLayoutId id="2147484341" r:id="rId16"/>
    <p:sldLayoutId id="2147484210" r:id="rId17"/>
    <p:sldLayoutId id="2147484305" r:id="rId18"/>
    <p:sldLayoutId id="2147484342" r:id="rId19"/>
    <p:sldLayoutId id="2147484211" r:id="rId20"/>
    <p:sldLayoutId id="2147484306" r:id="rId21"/>
    <p:sldLayoutId id="2147484343" r:id="rId22"/>
    <p:sldLayoutId id="2147484212" r:id="rId23"/>
    <p:sldLayoutId id="2147484307" r:id="rId24"/>
    <p:sldLayoutId id="2147484344" r:id="rId25"/>
    <p:sldLayoutId id="2147484213" r:id="rId26"/>
    <p:sldLayoutId id="2147484308" r:id="rId27"/>
    <p:sldLayoutId id="2147484345" r:id="rId28"/>
    <p:sldLayoutId id="2147484214" r:id="rId29"/>
    <p:sldLayoutId id="2147484309" r:id="rId30"/>
    <p:sldLayoutId id="2147484346" r:id="rId31"/>
    <p:sldLayoutId id="2147484055" r:id="rId32"/>
    <p:sldLayoutId id="2147484310" r:id="rId33"/>
    <p:sldLayoutId id="2147483847" r:id="rId34"/>
    <p:sldLayoutId id="2147484365" r:id="rId35"/>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8182568"/>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311" r:id="rId4"/>
    <p:sldLayoutId id="2147484312" r:id="rId5"/>
    <p:sldLayoutId id="2147484246" r:id="rId6"/>
    <p:sldLayoutId id="2147484247" r:id="rId7"/>
    <p:sldLayoutId id="2147484248" r:id="rId8"/>
    <p:sldLayoutId id="2147484249" r:id="rId9"/>
    <p:sldLayoutId id="2147484250" r:id="rId10"/>
    <p:sldLayoutId id="2147484251" r:id="rId11"/>
    <p:sldLayoutId id="2147484252" r:id="rId12"/>
    <p:sldLayoutId id="2147484317" r:id="rId13"/>
    <p:sldLayoutId id="2147484253" r:id="rId14"/>
    <p:sldLayoutId id="2147484318" r:id="rId15"/>
    <p:sldLayoutId id="2147484347" r:id="rId16"/>
    <p:sldLayoutId id="2147484254" r:id="rId17"/>
    <p:sldLayoutId id="2147484319" r:id="rId18"/>
    <p:sldLayoutId id="2147484348" r:id="rId19"/>
    <p:sldLayoutId id="2147484255" r:id="rId20"/>
    <p:sldLayoutId id="2147484320" r:id="rId21"/>
    <p:sldLayoutId id="2147484349" r:id="rId22"/>
    <p:sldLayoutId id="2147484256" r:id="rId23"/>
    <p:sldLayoutId id="2147484321" r:id="rId24"/>
    <p:sldLayoutId id="2147484350" r:id="rId25"/>
    <p:sldLayoutId id="2147484257" r:id="rId26"/>
    <p:sldLayoutId id="2147484322" r:id="rId27"/>
    <p:sldLayoutId id="2147484351" r:id="rId28"/>
    <p:sldLayoutId id="2147484258" r:id="rId29"/>
    <p:sldLayoutId id="2147484323" r:id="rId30"/>
    <p:sldLayoutId id="2147484352" r:id="rId31"/>
    <p:sldLayoutId id="2147484259" r:id="rId32"/>
    <p:sldLayoutId id="2147484324" r:id="rId33"/>
    <p:sldLayoutId id="2147484260"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21584"/>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313" r:id="rId4"/>
    <p:sldLayoutId id="2147484314" r:id="rId5"/>
    <p:sldLayoutId id="2147484265" r:id="rId6"/>
    <p:sldLayoutId id="2147484266" r:id="rId7"/>
    <p:sldLayoutId id="2147484267" r:id="rId8"/>
    <p:sldLayoutId id="2147484268" r:id="rId9"/>
    <p:sldLayoutId id="2147484269" r:id="rId10"/>
    <p:sldLayoutId id="2147484270" r:id="rId11"/>
    <p:sldLayoutId id="2147484271" r:id="rId12"/>
    <p:sldLayoutId id="2147484325" r:id="rId13"/>
    <p:sldLayoutId id="2147484272" r:id="rId14"/>
    <p:sldLayoutId id="2147484326" r:id="rId15"/>
    <p:sldLayoutId id="2147484353" r:id="rId16"/>
    <p:sldLayoutId id="2147484273" r:id="rId17"/>
    <p:sldLayoutId id="2147484327" r:id="rId18"/>
    <p:sldLayoutId id="2147484354" r:id="rId19"/>
    <p:sldLayoutId id="2147484274" r:id="rId20"/>
    <p:sldLayoutId id="2147484328" r:id="rId21"/>
    <p:sldLayoutId id="2147484355" r:id="rId22"/>
    <p:sldLayoutId id="2147484275" r:id="rId23"/>
    <p:sldLayoutId id="2147484329" r:id="rId24"/>
    <p:sldLayoutId id="2147484356" r:id="rId25"/>
    <p:sldLayoutId id="2147484276" r:id="rId26"/>
    <p:sldLayoutId id="2147484330" r:id="rId27"/>
    <p:sldLayoutId id="2147484357" r:id="rId28"/>
    <p:sldLayoutId id="2147484277" r:id="rId29"/>
    <p:sldLayoutId id="2147484331" r:id="rId30"/>
    <p:sldLayoutId id="2147484358" r:id="rId31"/>
    <p:sldLayoutId id="2147484278" r:id="rId32"/>
    <p:sldLayoutId id="2147484332" r:id="rId33"/>
    <p:sldLayoutId id="2147484279"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84046542"/>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315" r:id="rId4"/>
    <p:sldLayoutId id="2147484316" r:id="rId5"/>
    <p:sldLayoutId id="2147484284" r:id="rId6"/>
    <p:sldLayoutId id="2147484285" r:id="rId7"/>
    <p:sldLayoutId id="2147484286" r:id="rId8"/>
    <p:sldLayoutId id="2147484287" r:id="rId9"/>
    <p:sldLayoutId id="2147484288" r:id="rId10"/>
    <p:sldLayoutId id="2147484289" r:id="rId11"/>
    <p:sldLayoutId id="2147484290" r:id="rId12"/>
    <p:sldLayoutId id="2147484333" r:id="rId13"/>
    <p:sldLayoutId id="2147484291" r:id="rId14"/>
    <p:sldLayoutId id="2147484334" r:id="rId15"/>
    <p:sldLayoutId id="2147484359" r:id="rId16"/>
    <p:sldLayoutId id="2147484292" r:id="rId17"/>
    <p:sldLayoutId id="2147484335" r:id="rId18"/>
    <p:sldLayoutId id="2147484360" r:id="rId19"/>
    <p:sldLayoutId id="2147484293" r:id="rId20"/>
    <p:sldLayoutId id="2147484336" r:id="rId21"/>
    <p:sldLayoutId id="2147484361" r:id="rId22"/>
    <p:sldLayoutId id="2147484294" r:id="rId23"/>
    <p:sldLayoutId id="2147484337" r:id="rId24"/>
    <p:sldLayoutId id="2147484362" r:id="rId25"/>
    <p:sldLayoutId id="2147484295" r:id="rId26"/>
    <p:sldLayoutId id="2147484338" r:id="rId27"/>
    <p:sldLayoutId id="2147484363" r:id="rId28"/>
    <p:sldLayoutId id="2147484296" r:id="rId29"/>
    <p:sldLayoutId id="2147484339" r:id="rId30"/>
    <p:sldLayoutId id="2147484364" r:id="rId31"/>
    <p:sldLayoutId id="2147484297" r:id="rId32"/>
    <p:sldLayoutId id="2147484340" r:id="rId33"/>
    <p:sldLayoutId id="214748429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dirty="0">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©2021 Avanade Inc. All Rights Reserved.</a:t>
            </a:r>
          </a:p>
        </p:txBody>
      </p:sp>
    </p:spTree>
    <p:extLst>
      <p:ext uri="{BB962C8B-B14F-4D97-AF65-F5344CB8AC3E}">
        <p14:creationId xmlns:p14="http://schemas.microsoft.com/office/powerpoint/2010/main" val="4143515703"/>
      </p:ext>
    </p:extLst>
  </p:cSld>
  <p:clrMap bg1="lt1" tx1="dk1" bg2="lt2" tx2="dk2" accent1="accent1" accent2="accent2" accent3="accent3" accent4="accent4" accent5="accent5" accent6="accent6" hlink="hlink" folHlink="folHlink"/>
  <p:sldLayoutIdLst>
    <p:sldLayoutId id="2147484300"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35.xml"/><Relationship Id="rId5" Type="http://schemas.openxmlformats.org/officeDocument/2006/relationships/image" Target="../media/image27.jpe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35.xml"/><Relationship Id="rId5" Type="http://schemas.openxmlformats.org/officeDocument/2006/relationships/image" Target="../media/image40.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5.xml"/><Relationship Id="rId5" Type="http://schemas.openxmlformats.org/officeDocument/2006/relationships/image" Target="../media/image41.png"/><Relationship Id="rId4" Type="http://schemas.openxmlformats.org/officeDocument/2006/relationships/customXml" Target="../ink/ink2.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sv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35.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35.xml"/><Relationship Id="rId5" Type="http://schemas.openxmlformats.org/officeDocument/2006/relationships/image" Target="../media/image27.jpe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latin typeface="Segoe UI Light" panose="020B0502040204020203" pitchFamily="34" charset="0"/>
                <a:cs typeface="Segoe UI Light" panose="020B0502040204020203" pitchFamily="34" charset="0"/>
              </a:rPr>
              <a:t>Practices of </a:t>
            </a:r>
            <a:r>
              <a:rPr lang="en-US" sz="2800" b="1" dirty="0">
                <a:latin typeface="Segoe UI Light" panose="020B0502040204020203" pitchFamily="34" charset="0"/>
                <a:cs typeface="Segoe UI Light" panose="020B0502040204020203" pitchFamily="34" charset="0"/>
              </a:rPr>
              <a:t>experimentation and continuous learning</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10</a:t>
            </a:fld>
            <a:endParaRPr lang="en-US"/>
          </a:p>
        </p:txBody>
      </p:sp>
      <p:sp>
        <p:nvSpPr>
          <p:cNvPr id="4" name="Title 3"/>
          <p:cNvSpPr>
            <a:spLocks noGrp="1"/>
          </p:cNvSpPr>
          <p:nvPr>
            <p:ph type="title"/>
          </p:nvPr>
        </p:nvSpPr>
        <p:spPr/>
        <p:txBody>
          <a:bodyPr/>
          <a:lstStyle/>
          <a:p>
            <a:r>
              <a:rPr lang="en-IN"/>
              <a:t>A bit more on blameless post-mortems</a:t>
            </a:r>
            <a:br>
              <a:rPr lang="en-IN"/>
            </a:br>
            <a:endParaRPr lang="en-US" sz="1800"/>
          </a:p>
        </p:txBody>
      </p:sp>
      <p:pic>
        <p:nvPicPr>
          <p:cNvPr id="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951163" y="1727200"/>
            <a:ext cx="3086100" cy="1961356"/>
            <a:chOff x="2949575" y="1727200"/>
            <a:chExt cx="3086100" cy="1961356"/>
          </a:xfrm>
        </p:grpSpPr>
        <p:sp>
          <p:nvSpPr>
            <p:cNvPr id="6" name="Round Diagonal Corner Rectangle 5"/>
            <p:cNvSpPr/>
            <p:nvPr/>
          </p:nvSpPr>
          <p:spPr>
            <a:xfrm>
              <a:off x="3178175" y="1955800"/>
              <a:ext cx="2857500" cy="1732756"/>
            </a:xfrm>
            <a:prstGeom prst="round2DiagRect">
              <a:avLst>
                <a:gd name="adj1" fmla="val 7676"/>
                <a:gd name="adj2" fmla="val 34081"/>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2000">
                  <a:solidFill>
                    <a:schemeClr val="bg1"/>
                  </a:solidFill>
                  <a:latin typeface="Segoe UI Light" panose="020B0502040204020203" pitchFamily="34" charset="0"/>
                  <a:cs typeface="Segoe UI Light" panose="020B0502040204020203" pitchFamily="34" charset="0"/>
                </a:rPr>
                <a:t>Understand timeline and relevant events  in every detail</a:t>
              </a:r>
            </a:p>
          </p:txBody>
        </p:sp>
        <p:sp>
          <p:nvSpPr>
            <p:cNvPr id="18" name="Oval 17"/>
            <p:cNvSpPr>
              <a:spLocks noChangeAspect="1"/>
            </p:cNvSpPr>
            <p:nvPr/>
          </p:nvSpPr>
          <p:spPr>
            <a:xfrm>
              <a:off x="2949575" y="1727200"/>
              <a:ext cx="457200" cy="457200"/>
            </a:xfrm>
            <a:prstGeom prst="ellipse">
              <a:avLst/>
            </a:prstGeom>
            <a:solidFill>
              <a:srgbClr val="A50646"/>
            </a:solidFill>
            <a:ln w="381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000" b="1">
                  <a:solidFill>
                    <a:schemeClr val="bg1"/>
                  </a:solidFill>
                  <a:latin typeface="+mj-lt"/>
                  <a:cs typeface="Segoe UI Light" panose="020B0502040204020203" pitchFamily="34" charset="0"/>
                </a:rPr>
                <a:t>1</a:t>
              </a:r>
            </a:p>
          </p:txBody>
        </p:sp>
      </p:grpSp>
      <p:grpSp>
        <p:nvGrpSpPr>
          <p:cNvPr id="7" name="Group 6"/>
          <p:cNvGrpSpPr/>
          <p:nvPr/>
        </p:nvGrpSpPr>
        <p:grpSpPr>
          <a:xfrm>
            <a:off x="6176963" y="1727200"/>
            <a:ext cx="3067050" cy="1961356"/>
            <a:chOff x="6175375" y="1727200"/>
            <a:chExt cx="3067050" cy="1961356"/>
          </a:xfrm>
        </p:grpSpPr>
        <p:sp>
          <p:nvSpPr>
            <p:cNvPr id="17" name="Round Diagonal Corner Rectangle 16"/>
            <p:cNvSpPr/>
            <p:nvPr/>
          </p:nvSpPr>
          <p:spPr>
            <a:xfrm>
              <a:off x="6384925" y="1955800"/>
              <a:ext cx="2857500" cy="1732756"/>
            </a:xfrm>
            <a:prstGeom prst="round2DiagRect">
              <a:avLst>
                <a:gd name="adj1" fmla="val 11034"/>
                <a:gd name="adj2" fmla="val 34081"/>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2000">
                  <a:solidFill>
                    <a:schemeClr val="bg1"/>
                  </a:solidFill>
                  <a:latin typeface="Segoe UI Light" panose="020B0502040204020203" pitchFamily="34" charset="0"/>
                  <a:cs typeface="Segoe UI Light" panose="020B0502040204020203" pitchFamily="34" charset="0"/>
                </a:rPr>
                <a:t>Make everything available as widely </a:t>
              </a:r>
              <a:br>
                <a:rPr lang="en-IN" sz="2000">
                  <a:solidFill>
                    <a:schemeClr val="bg1"/>
                  </a:solidFill>
                  <a:latin typeface="Segoe UI Light" panose="020B0502040204020203" pitchFamily="34" charset="0"/>
                  <a:cs typeface="Segoe UI Light" panose="020B0502040204020203" pitchFamily="34" charset="0"/>
                </a:rPr>
              </a:br>
              <a:r>
                <a:rPr lang="en-IN" sz="2000">
                  <a:solidFill>
                    <a:schemeClr val="bg1"/>
                  </a:solidFill>
                  <a:latin typeface="Segoe UI Light" panose="020B0502040204020203" pitchFamily="34" charset="0"/>
                  <a:cs typeface="Segoe UI Light" panose="020B0502040204020203" pitchFamily="34" charset="0"/>
                </a:rPr>
                <a:t>as possible</a:t>
              </a:r>
            </a:p>
          </p:txBody>
        </p:sp>
        <p:sp>
          <p:nvSpPr>
            <p:cNvPr id="36" name="Oval 35"/>
            <p:cNvSpPr>
              <a:spLocks noChangeAspect="1"/>
            </p:cNvSpPr>
            <p:nvPr/>
          </p:nvSpPr>
          <p:spPr>
            <a:xfrm>
              <a:off x="6175375" y="1727200"/>
              <a:ext cx="457200" cy="457200"/>
            </a:xfrm>
            <a:prstGeom prst="ellipse">
              <a:avLst/>
            </a:prstGeom>
            <a:solidFill>
              <a:srgbClr val="5A1455"/>
            </a:solidFill>
            <a:ln w="381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b="1">
                  <a:solidFill>
                    <a:schemeClr val="bg1"/>
                  </a:solidFill>
                </a:rPr>
                <a:t>2</a:t>
              </a:r>
            </a:p>
          </p:txBody>
        </p:sp>
      </p:grpSp>
      <p:grpSp>
        <p:nvGrpSpPr>
          <p:cNvPr id="8" name="Group 7"/>
          <p:cNvGrpSpPr/>
          <p:nvPr/>
        </p:nvGrpSpPr>
        <p:grpSpPr>
          <a:xfrm>
            <a:off x="2951163" y="3693910"/>
            <a:ext cx="3086100" cy="1963049"/>
            <a:chOff x="2949575" y="3693909"/>
            <a:chExt cx="3086100" cy="1963049"/>
          </a:xfrm>
        </p:grpSpPr>
        <p:sp>
          <p:nvSpPr>
            <p:cNvPr id="16" name="Round Diagonal Corner Rectangle 15"/>
            <p:cNvSpPr/>
            <p:nvPr/>
          </p:nvSpPr>
          <p:spPr>
            <a:xfrm>
              <a:off x="3178175" y="3924202"/>
              <a:ext cx="2857500" cy="1732756"/>
            </a:xfrm>
            <a:prstGeom prst="round2DiagRect">
              <a:avLst>
                <a:gd name="adj1" fmla="val 9595"/>
                <a:gd name="adj2" fmla="val 34081"/>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2000">
                  <a:solidFill>
                    <a:schemeClr val="bg1"/>
                  </a:solidFill>
                  <a:latin typeface="Segoe UI Light" panose="020B0502040204020203" pitchFamily="34" charset="0"/>
                  <a:cs typeface="Segoe UI Light" panose="020B0502040204020203" pitchFamily="34" charset="0"/>
                </a:rPr>
                <a:t>Begin with trained facilitator external to incident</a:t>
              </a:r>
            </a:p>
          </p:txBody>
        </p:sp>
        <p:sp>
          <p:nvSpPr>
            <p:cNvPr id="37" name="Oval 36"/>
            <p:cNvSpPr>
              <a:spLocks noChangeAspect="1"/>
            </p:cNvSpPr>
            <p:nvPr/>
          </p:nvSpPr>
          <p:spPr>
            <a:xfrm>
              <a:off x="2949575" y="3693909"/>
              <a:ext cx="457200" cy="457200"/>
            </a:xfrm>
            <a:prstGeom prst="ellipse">
              <a:avLst/>
            </a:prstGeom>
            <a:solidFill>
              <a:srgbClr val="E6A61C"/>
            </a:solidFill>
            <a:ln w="381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000" b="1">
                  <a:solidFill>
                    <a:schemeClr val="bg1"/>
                  </a:solidFill>
                  <a:latin typeface="+mj-lt"/>
                  <a:cs typeface="Segoe UI Light" panose="020B0502040204020203" pitchFamily="34" charset="0"/>
                </a:rPr>
                <a:t>3</a:t>
              </a:r>
            </a:p>
          </p:txBody>
        </p:sp>
      </p:grpSp>
      <p:grpSp>
        <p:nvGrpSpPr>
          <p:cNvPr id="9" name="Group 8"/>
          <p:cNvGrpSpPr/>
          <p:nvPr/>
        </p:nvGrpSpPr>
        <p:grpSpPr>
          <a:xfrm>
            <a:off x="6176963" y="3693910"/>
            <a:ext cx="3067050" cy="1963049"/>
            <a:chOff x="6175375" y="3693909"/>
            <a:chExt cx="3067050" cy="1963049"/>
          </a:xfrm>
        </p:grpSpPr>
        <p:sp>
          <p:nvSpPr>
            <p:cNvPr id="15" name="Round Diagonal Corner Rectangle 14"/>
            <p:cNvSpPr/>
            <p:nvPr/>
          </p:nvSpPr>
          <p:spPr>
            <a:xfrm>
              <a:off x="6384925" y="3924202"/>
              <a:ext cx="2857500" cy="1732756"/>
            </a:xfrm>
            <a:prstGeom prst="round2DiagRect">
              <a:avLst>
                <a:gd name="adj1" fmla="val 11034"/>
                <a:gd name="adj2" fmla="val 34081"/>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2000">
                  <a:solidFill>
                    <a:schemeClr val="bg1"/>
                  </a:solidFill>
                  <a:latin typeface="Segoe UI Light" panose="020B0502040204020203" pitchFamily="34" charset="0"/>
                  <a:cs typeface="Segoe UI Light" panose="020B0502040204020203" pitchFamily="34" charset="0"/>
                </a:rPr>
                <a:t>Do not ignore </a:t>
              </a:r>
              <a:br>
                <a:rPr lang="en-IN" sz="2000">
                  <a:solidFill>
                    <a:schemeClr val="bg1"/>
                  </a:solidFill>
                  <a:latin typeface="Segoe UI Light" panose="020B0502040204020203" pitchFamily="34" charset="0"/>
                  <a:cs typeface="Segoe UI Light" panose="020B0502040204020203" pitchFamily="34" charset="0"/>
                </a:rPr>
              </a:br>
              <a:r>
                <a:rPr lang="en-IN" sz="2000">
                  <a:solidFill>
                    <a:schemeClr val="bg1"/>
                  </a:solidFill>
                  <a:latin typeface="Segoe UI Light" panose="020B0502040204020203" pitchFamily="34" charset="0"/>
                  <a:cs typeface="Segoe UI Light" panose="020B0502040204020203" pitchFamily="34" charset="0"/>
                </a:rPr>
                <a:t>ever-weaker failure signals*</a:t>
              </a:r>
            </a:p>
          </p:txBody>
        </p:sp>
        <p:sp>
          <p:nvSpPr>
            <p:cNvPr id="38" name="Oval 37"/>
            <p:cNvSpPr>
              <a:spLocks noChangeAspect="1"/>
            </p:cNvSpPr>
            <p:nvPr/>
          </p:nvSpPr>
          <p:spPr>
            <a:xfrm>
              <a:off x="6175375" y="3693909"/>
              <a:ext cx="457200" cy="457200"/>
            </a:xfrm>
            <a:prstGeom prst="ellipse">
              <a:avLst/>
            </a:prstGeom>
            <a:solidFill>
              <a:srgbClr val="005F62"/>
            </a:solidFill>
            <a:ln w="381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000" b="1">
                  <a:solidFill>
                    <a:schemeClr val="bg1"/>
                  </a:solidFill>
                  <a:latin typeface="+mj-lt"/>
                  <a:cs typeface="Segoe UI Light" panose="020B0502040204020203" pitchFamily="34" charset="0"/>
                </a:rPr>
                <a:t>4</a:t>
              </a:r>
            </a:p>
          </p:txBody>
        </p:sp>
      </p:grpSp>
      <p:sp>
        <p:nvSpPr>
          <p:cNvPr id="19" name="TextBox 18">
            <a:extLst>
              <a:ext uri="{FF2B5EF4-FFF2-40B4-BE49-F238E27FC236}">
                <a16:creationId xmlns:a16="http://schemas.microsoft.com/office/drawing/2014/main" id="{C6617B01-3FF2-44BA-92E4-B0E48DA1D904}"/>
              </a:ext>
            </a:extLst>
          </p:cNvPr>
          <p:cNvSpPr txBox="1"/>
          <p:nvPr/>
        </p:nvSpPr>
        <p:spPr>
          <a:xfrm>
            <a:off x="1031542" y="858000"/>
            <a:ext cx="314150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Enable learning into daily work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314444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11</a:t>
            </a:fld>
            <a:endParaRPr lang="en-US"/>
          </a:p>
        </p:txBody>
      </p:sp>
      <p:sp>
        <p:nvSpPr>
          <p:cNvPr id="14" name="Content Placeholder 13"/>
          <p:cNvSpPr>
            <a:spLocks noGrp="1"/>
          </p:cNvSpPr>
          <p:nvPr>
            <p:ph idx="1"/>
          </p:nvPr>
        </p:nvSpPr>
        <p:spPr>
          <a:xfrm>
            <a:off x="962382" y="1856344"/>
            <a:ext cx="10270415" cy="4018994"/>
          </a:xfrm>
        </p:spPr>
        <p:txBody>
          <a:bodyPr/>
          <a:lstStyle/>
          <a:p>
            <a:pPr marL="342900" indent="-342900">
              <a:buFont typeface="Arial" pitchFamily="34" charset="0"/>
              <a:buChar char="•"/>
            </a:pPr>
            <a:r>
              <a:rPr lang="en-IN"/>
              <a:t>Chat rooms to capture organizational knowledge</a:t>
            </a:r>
          </a:p>
          <a:p>
            <a:pPr marL="342900" indent="-342900">
              <a:buFont typeface="Arial" pitchFamily="34" charset="0"/>
              <a:buChar char="•"/>
            </a:pPr>
            <a:endParaRPr lang="en-IN"/>
          </a:p>
          <a:p>
            <a:pPr marL="342900" indent="-342900">
              <a:buFont typeface="Arial" pitchFamily="34" charset="0"/>
              <a:buChar char="•"/>
            </a:pPr>
            <a:r>
              <a:rPr lang="en-IN"/>
              <a:t>Conversations make all communications public</a:t>
            </a:r>
          </a:p>
          <a:p>
            <a:pPr marL="342900" indent="-342900">
              <a:buFont typeface="Arial" pitchFamily="34" charset="0"/>
              <a:buChar char="•"/>
            </a:pPr>
            <a:endParaRPr lang="en-IN"/>
          </a:p>
          <a:p>
            <a:pPr marL="342900" indent="-342900">
              <a:buFont typeface="Arial" pitchFamily="34" charset="0"/>
              <a:buChar char="•"/>
            </a:pPr>
            <a:r>
              <a:rPr lang="en-IN"/>
              <a:t>The water cooler chat channel effect</a:t>
            </a:r>
          </a:p>
          <a:p>
            <a:pPr marL="342900" indent="-342900">
              <a:buFont typeface="Arial" pitchFamily="34" charset="0"/>
              <a:buChar char="•"/>
            </a:pPr>
            <a:endParaRPr lang="en-IN"/>
          </a:p>
          <a:p>
            <a:pPr marL="342900" indent="-342900">
              <a:buFont typeface="Arial" pitchFamily="34" charset="0"/>
              <a:buChar char="•"/>
            </a:pPr>
            <a:r>
              <a:rPr lang="en-IN"/>
              <a:t>Enable chat bots to execute automated commands</a:t>
            </a:r>
          </a:p>
          <a:p>
            <a:pPr marL="1028700" lvl="1" indent="-342900">
              <a:buFont typeface="Arial" pitchFamily="34" charset="0"/>
              <a:buChar char="•"/>
            </a:pPr>
            <a:r>
              <a:rPr lang="en-IN"/>
              <a:t>GitHub &amp; Hubot example</a:t>
            </a:r>
          </a:p>
        </p:txBody>
      </p:sp>
      <p:sp>
        <p:nvSpPr>
          <p:cNvPr id="4" name="Title 3"/>
          <p:cNvSpPr>
            <a:spLocks noGrp="1"/>
          </p:cNvSpPr>
          <p:nvPr>
            <p:ph type="title"/>
          </p:nvPr>
        </p:nvSpPr>
        <p:spPr/>
        <p:txBody>
          <a:bodyPr/>
          <a:lstStyle/>
          <a:p>
            <a:r>
              <a:rPr lang="en-US"/>
              <a:t>Leverage collaboration platforms	</a:t>
            </a:r>
            <a:br>
              <a:rPr lang="en-US"/>
            </a:br>
            <a:endParaRPr lang="en-US" sz="1800"/>
          </a:p>
        </p:txBody>
      </p:sp>
      <p:grpSp>
        <p:nvGrpSpPr>
          <p:cNvPr id="15" name="Group 14"/>
          <p:cNvGrpSpPr/>
          <p:nvPr/>
        </p:nvGrpSpPr>
        <p:grpSpPr>
          <a:xfrm>
            <a:off x="9253567" y="4318560"/>
            <a:ext cx="1941560" cy="898870"/>
            <a:chOff x="8529533" y="4091589"/>
            <a:chExt cx="2498621" cy="1156769"/>
          </a:xfrm>
        </p:grpSpPr>
        <p:pic>
          <p:nvPicPr>
            <p:cNvPr id="16" name="Picture 6" descr="Image result for github hubo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29533" y="4091589"/>
              <a:ext cx="2498621" cy="115676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8611492" y="4091590"/>
              <a:ext cx="1076569" cy="475299"/>
              <a:chOff x="5027065" y="5439703"/>
              <a:chExt cx="2357688" cy="821541"/>
            </a:xfrm>
          </p:grpSpPr>
          <p:pic>
            <p:nvPicPr>
              <p:cNvPr id="18" name="Picture 2" descr="Image result for github"/>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27065" y="5439703"/>
                <a:ext cx="1923236" cy="6394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864117" y="5439703"/>
                <a:ext cx="520636" cy="8215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GB"/>
              </a:p>
            </p:txBody>
          </p:sp>
        </p:grpSp>
      </p:grpSp>
      <p:pic>
        <p:nvPicPr>
          <p:cNvPr id="20" name="Picture 12" descr="Image result for slack logo"/>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29075" y="3177097"/>
            <a:ext cx="1941560" cy="10278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4769" y="1870077"/>
            <a:ext cx="1193440" cy="1193440"/>
          </a:xfrm>
          <a:prstGeom prst="rect">
            <a:avLst/>
          </a:prstGeom>
        </p:spPr>
      </p:pic>
      <p:pic>
        <p:nvPicPr>
          <p:cNvPr id="22" name="Picture 2" descr="Image result"/>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1358209" y="78656"/>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E1ABFCB-FCDA-4BDC-9E91-CE1EA224DDA3}"/>
              </a:ext>
            </a:extLst>
          </p:cNvPr>
          <p:cNvSpPr txBox="1"/>
          <p:nvPr/>
        </p:nvSpPr>
        <p:spPr>
          <a:xfrm>
            <a:off x="1031542" y="858000"/>
            <a:ext cx="511460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Convert local discoveries into global improvements</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46583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12</a:t>
            </a:fld>
            <a:endParaRPr lang="en-US"/>
          </a:p>
        </p:txBody>
      </p:sp>
      <p:sp>
        <p:nvSpPr>
          <p:cNvPr id="3" name="Content Placeholder 2"/>
          <p:cNvSpPr>
            <a:spLocks noGrp="1"/>
          </p:cNvSpPr>
          <p:nvPr>
            <p:ph idx="1"/>
          </p:nvPr>
        </p:nvSpPr>
        <p:spPr/>
        <p:txBody>
          <a:bodyPr/>
          <a:lstStyle/>
          <a:p>
            <a:pPr algn="ctr"/>
            <a:r>
              <a:rPr lang="en-IN" sz="2800"/>
              <a:t>Identify technologies and platforms that…</a:t>
            </a:r>
          </a:p>
        </p:txBody>
      </p:sp>
      <p:sp>
        <p:nvSpPr>
          <p:cNvPr id="4" name="Title 3"/>
          <p:cNvSpPr>
            <a:spLocks noGrp="1"/>
          </p:cNvSpPr>
          <p:nvPr>
            <p:ph type="title"/>
          </p:nvPr>
        </p:nvSpPr>
        <p:spPr/>
        <p:txBody>
          <a:bodyPr/>
          <a:lstStyle/>
          <a:p>
            <a:r>
              <a:rPr lang="en-IN"/>
              <a:t>Remove problematic technologies and platforms </a:t>
            </a:r>
            <a:br>
              <a:rPr lang="en-IN"/>
            </a:br>
            <a:endParaRPr lang="en-US" sz="1800"/>
          </a:p>
        </p:txBody>
      </p:sp>
      <p:grpSp>
        <p:nvGrpSpPr>
          <p:cNvPr id="9" name="Group 8"/>
          <p:cNvGrpSpPr/>
          <p:nvPr/>
        </p:nvGrpSpPr>
        <p:grpSpPr>
          <a:xfrm>
            <a:off x="962380" y="2519064"/>
            <a:ext cx="2560320" cy="1192308"/>
            <a:chOff x="960792" y="2519064"/>
            <a:chExt cx="2560320" cy="1192308"/>
          </a:xfrm>
        </p:grpSpPr>
        <p:sp>
          <p:nvSpPr>
            <p:cNvPr id="5" name="Rectangle 4"/>
            <p:cNvSpPr/>
            <p:nvPr/>
          </p:nvSpPr>
          <p:spPr>
            <a:xfrm>
              <a:off x="960792" y="2652836"/>
              <a:ext cx="2560320" cy="9144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solidFill>
                    <a:schemeClr val="bg1"/>
                  </a:solidFill>
                  <a:latin typeface="Segoe UI Light" panose="020B0502040204020203" pitchFamily="34" charset="0"/>
                  <a:cs typeface="Segoe UI Light" panose="020B0502040204020203" pitchFamily="34" charset="0"/>
                </a:rPr>
                <a:t>…impede flow of work</a:t>
              </a:r>
            </a:p>
          </p:txBody>
        </p:sp>
        <p:sp>
          <p:nvSpPr>
            <p:cNvPr id="27" name="Rectangle 26"/>
            <p:cNvSpPr/>
            <p:nvPr/>
          </p:nvSpPr>
          <p:spPr>
            <a:xfrm>
              <a:off x="960792" y="2519064"/>
              <a:ext cx="2560320" cy="72137"/>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solidFill>
                  <a:schemeClr val="bg1"/>
                </a:solidFill>
                <a:latin typeface="Segoe UI Light" panose="020B0502040204020203" pitchFamily="34" charset="0"/>
                <a:cs typeface="Segoe UI Light" panose="020B0502040204020203" pitchFamily="34" charset="0"/>
              </a:endParaRPr>
            </a:p>
          </p:txBody>
        </p:sp>
        <p:sp>
          <p:nvSpPr>
            <p:cNvPr id="31" name="Rectangle 30"/>
            <p:cNvSpPr/>
            <p:nvPr/>
          </p:nvSpPr>
          <p:spPr>
            <a:xfrm>
              <a:off x="960792" y="3639235"/>
              <a:ext cx="2560320" cy="72137"/>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solidFill>
                  <a:schemeClr val="bg1"/>
                </a:solidFill>
                <a:latin typeface="Segoe UI Light" panose="020B0502040204020203" pitchFamily="34" charset="0"/>
                <a:cs typeface="Segoe UI Light" panose="020B0502040204020203" pitchFamily="34" charset="0"/>
              </a:endParaRPr>
            </a:p>
          </p:txBody>
        </p:sp>
      </p:grpSp>
      <p:grpSp>
        <p:nvGrpSpPr>
          <p:cNvPr id="10" name="Group 9"/>
          <p:cNvGrpSpPr/>
          <p:nvPr/>
        </p:nvGrpSpPr>
        <p:grpSpPr>
          <a:xfrm>
            <a:off x="3532412" y="2519064"/>
            <a:ext cx="2560320" cy="1192308"/>
            <a:chOff x="3530824" y="2519064"/>
            <a:chExt cx="2560320" cy="1192308"/>
          </a:xfrm>
        </p:grpSpPr>
        <p:sp>
          <p:nvSpPr>
            <p:cNvPr id="6" name="Rectangle 5"/>
            <p:cNvSpPr/>
            <p:nvPr/>
          </p:nvSpPr>
          <p:spPr>
            <a:xfrm>
              <a:off x="3530824" y="2652836"/>
              <a:ext cx="2560320" cy="91440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solidFill>
                    <a:schemeClr val="bg1"/>
                  </a:solidFill>
                  <a:latin typeface="Segoe UI Light" panose="020B0502040204020203" pitchFamily="34" charset="0"/>
                  <a:cs typeface="Segoe UI Light" panose="020B0502040204020203" pitchFamily="34" charset="0"/>
                </a:rPr>
                <a:t>…create high levels of unplanned work</a:t>
              </a:r>
            </a:p>
          </p:txBody>
        </p:sp>
        <p:sp>
          <p:nvSpPr>
            <p:cNvPr id="28" name="Rectangle 27"/>
            <p:cNvSpPr/>
            <p:nvPr/>
          </p:nvSpPr>
          <p:spPr>
            <a:xfrm>
              <a:off x="3530824" y="2519064"/>
              <a:ext cx="2560320" cy="72137"/>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solidFill>
                  <a:schemeClr val="bg1"/>
                </a:solidFill>
                <a:latin typeface="Segoe UI Light" panose="020B0502040204020203" pitchFamily="34" charset="0"/>
                <a:cs typeface="Segoe UI Light" panose="020B0502040204020203" pitchFamily="34" charset="0"/>
              </a:endParaRPr>
            </a:p>
          </p:txBody>
        </p:sp>
        <p:sp>
          <p:nvSpPr>
            <p:cNvPr id="32" name="Rectangle 31"/>
            <p:cNvSpPr/>
            <p:nvPr/>
          </p:nvSpPr>
          <p:spPr>
            <a:xfrm>
              <a:off x="3530824" y="3639235"/>
              <a:ext cx="2560320" cy="72137"/>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solidFill>
                  <a:schemeClr val="bg1"/>
                </a:solidFill>
                <a:latin typeface="Segoe UI Light" panose="020B0502040204020203" pitchFamily="34" charset="0"/>
                <a:cs typeface="Segoe UI Light" panose="020B0502040204020203" pitchFamily="34" charset="0"/>
              </a:endParaRPr>
            </a:p>
          </p:txBody>
        </p:sp>
      </p:grpSp>
      <p:grpSp>
        <p:nvGrpSpPr>
          <p:cNvPr id="11" name="Group 10"/>
          <p:cNvGrpSpPr/>
          <p:nvPr/>
        </p:nvGrpSpPr>
        <p:grpSpPr>
          <a:xfrm>
            <a:off x="6102444" y="2519064"/>
            <a:ext cx="2560320" cy="1192308"/>
            <a:chOff x="6100856" y="2519064"/>
            <a:chExt cx="2560320" cy="1192308"/>
          </a:xfrm>
        </p:grpSpPr>
        <p:sp>
          <p:nvSpPr>
            <p:cNvPr id="7" name="Rectangle 6"/>
            <p:cNvSpPr/>
            <p:nvPr/>
          </p:nvSpPr>
          <p:spPr>
            <a:xfrm>
              <a:off x="6100856" y="2652836"/>
              <a:ext cx="2560320" cy="914400"/>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solidFill>
                    <a:schemeClr val="bg1"/>
                  </a:solidFill>
                  <a:latin typeface="Segoe UI Light" panose="020B0502040204020203" pitchFamily="34" charset="0"/>
                  <a:cs typeface="Segoe UI Light" panose="020B0502040204020203" pitchFamily="34" charset="0"/>
                </a:rPr>
                <a:t>…create large number of support requests</a:t>
              </a:r>
            </a:p>
          </p:txBody>
        </p:sp>
        <p:sp>
          <p:nvSpPr>
            <p:cNvPr id="29" name="Rectangle 28"/>
            <p:cNvSpPr/>
            <p:nvPr/>
          </p:nvSpPr>
          <p:spPr>
            <a:xfrm>
              <a:off x="6100856" y="2519064"/>
              <a:ext cx="2560320" cy="72137"/>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solidFill>
                  <a:schemeClr val="bg1"/>
                </a:solidFill>
                <a:latin typeface="Segoe UI Light" panose="020B0502040204020203" pitchFamily="34" charset="0"/>
                <a:cs typeface="Segoe UI Light" panose="020B0502040204020203" pitchFamily="34" charset="0"/>
              </a:endParaRPr>
            </a:p>
          </p:txBody>
        </p:sp>
        <p:sp>
          <p:nvSpPr>
            <p:cNvPr id="33" name="Rectangle 32"/>
            <p:cNvSpPr/>
            <p:nvPr/>
          </p:nvSpPr>
          <p:spPr>
            <a:xfrm>
              <a:off x="6100856" y="3639235"/>
              <a:ext cx="2560320" cy="72137"/>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solidFill>
                  <a:schemeClr val="bg1"/>
                </a:solidFill>
                <a:latin typeface="Segoe UI Light" panose="020B0502040204020203" pitchFamily="34" charset="0"/>
                <a:cs typeface="Segoe UI Light" panose="020B0502040204020203" pitchFamily="34" charset="0"/>
              </a:endParaRPr>
            </a:p>
          </p:txBody>
        </p:sp>
      </p:grpSp>
      <p:grpSp>
        <p:nvGrpSpPr>
          <p:cNvPr id="12" name="Group 11"/>
          <p:cNvGrpSpPr/>
          <p:nvPr/>
        </p:nvGrpSpPr>
        <p:grpSpPr>
          <a:xfrm>
            <a:off x="8672475" y="2519064"/>
            <a:ext cx="2560320" cy="1192308"/>
            <a:chOff x="8670887" y="2519064"/>
            <a:chExt cx="2560320" cy="1192308"/>
          </a:xfrm>
        </p:grpSpPr>
        <p:sp>
          <p:nvSpPr>
            <p:cNvPr id="8" name="Rectangle 7"/>
            <p:cNvSpPr/>
            <p:nvPr/>
          </p:nvSpPr>
          <p:spPr>
            <a:xfrm>
              <a:off x="8670887" y="2652836"/>
              <a:ext cx="2560320" cy="914400"/>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solidFill>
                    <a:schemeClr val="bg1"/>
                  </a:solidFill>
                  <a:latin typeface="Segoe UI Light" panose="020B0502040204020203" pitchFamily="34" charset="0"/>
                  <a:cs typeface="Segoe UI Light" panose="020B0502040204020203" pitchFamily="34" charset="0"/>
                </a:rPr>
                <a:t>…are inconsistent with desired architectural outcomes</a:t>
              </a:r>
            </a:p>
          </p:txBody>
        </p:sp>
        <p:sp>
          <p:nvSpPr>
            <p:cNvPr id="30" name="Rectangle 29"/>
            <p:cNvSpPr/>
            <p:nvPr/>
          </p:nvSpPr>
          <p:spPr>
            <a:xfrm>
              <a:off x="8670887" y="2519064"/>
              <a:ext cx="2560320" cy="72137"/>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solidFill>
                  <a:schemeClr val="bg1"/>
                </a:solidFill>
                <a:latin typeface="Segoe UI Light" panose="020B0502040204020203" pitchFamily="34" charset="0"/>
                <a:cs typeface="Segoe UI Light" panose="020B0502040204020203" pitchFamily="34" charset="0"/>
              </a:endParaRPr>
            </a:p>
          </p:txBody>
        </p:sp>
        <p:sp>
          <p:nvSpPr>
            <p:cNvPr id="34" name="Rectangle 33"/>
            <p:cNvSpPr/>
            <p:nvPr/>
          </p:nvSpPr>
          <p:spPr>
            <a:xfrm>
              <a:off x="8670887" y="3639235"/>
              <a:ext cx="2560320" cy="72137"/>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solidFill>
                  <a:schemeClr val="bg1"/>
                </a:solidFill>
                <a:latin typeface="Segoe UI Light" panose="020B0502040204020203" pitchFamily="34" charset="0"/>
                <a:cs typeface="Segoe UI Light" panose="020B0502040204020203" pitchFamily="34" charset="0"/>
              </a:endParaRPr>
            </a:p>
          </p:txBody>
        </p:sp>
      </p:grpSp>
      <p:sp>
        <p:nvSpPr>
          <p:cNvPr id="35" name="Content Placeholder 2"/>
          <p:cNvSpPr txBox="1"/>
          <p:nvPr/>
        </p:nvSpPr>
        <p:spPr>
          <a:xfrm>
            <a:off x="962381" y="4236585"/>
            <a:ext cx="10270415" cy="1635578"/>
          </a:xfrm>
          <a:prstGeom prst="rect">
            <a:avLst/>
          </a:prstGeom>
        </p:spPr>
        <p:txBody>
          <a:bodyPr vert="horz" lIns="91440" tIns="45720" rIns="91440" bIns="45720" rtlCol="0">
            <a:no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IN" sz="2400"/>
              <a:t>Choose fewer options that entire organization can fully </a:t>
            </a:r>
            <a:br>
              <a:rPr lang="en-IN" sz="2400"/>
            </a:br>
            <a:r>
              <a:rPr lang="en-IN" sz="2400"/>
              <a:t>support and eradicate the rest</a:t>
            </a:r>
            <a:br>
              <a:rPr lang="en-IN" sz="2400"/>
            </a:br>
            <a:endParaRPr lang="en-IN" sz="2400"/>
          </a:p>
          <a:p>
            <a:pPr algn="ctr"/>
            <a:r>
              <a:rPr lang="en-IN" sz="2400"/>
              <a:t>Both Dev and Ops should decide on platforms and technologies used</a:t>
            </a:r>
          </a:p>
        </p:txBody>
      </p:sp>
      <p:pic>
        <p:nvPicPr>
          <p:cNvPr id="3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F0FE560-FE83-4716-956C-032C38E632ED}"/>
              </a:ext>
            </a:extLst>
          </p:cNvPr>
          <p:cNvSpPr txBox="1"/>
          <p:nvPr/>
        </p:nvSpPr>
        <p:spPr>
          <a:xfrm>
            <a:off x="1031542" y="858000"/>
            <a:ext cx="511460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Convert local discoveries into global improvements</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44918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13</a:t>
            </a:fld>
            <a:endParaRPr lang="en-US"/>
          </a:p>
        </p:txBody>
      </p:sp>
      <p:sp>
        <p:nvSpPr>
          <p:cNvPr id="3" name="Content Placeholder 2"/>
          <p:cNvSpPr>
            <a:spLocks noGrp="1"/>
          </p:cNvSpPr>
          <p:nvPr>
            <p:ph idx="1"/>
          </p:nvPr>
        </p:nvSpPr>
        <p:spPr>
          <a:xfrm>
            <a:off x="962382" y="1694613"/>
            <a:ext cx="10270415" cy="4180725"/>
          </a:xfrm>
        </p:spPr>
        <p:txBody>
          <a:bodyPr/>
          <a:lstStyle/>
          <a:p>
            <a:pPr marL="342900" indent="-342900">
              <a:buFont typeface="Arial" pitchFamily="34" charset="0"/>
              <a:buChar char="•"/>
            </a:pPr>
            <a:r>
              <a:rPr lang="en-IN"/>
              <a:t>Everyone on a team focus on fixing problems they care about</a:t>
            </a:r>
          </a:p>
          <a:p>
            <a:pPr marL="342900" indent="-342900">
              <a:buFont typeface="Arial" pitchFamily="34" charset="0"/>
              <a:buChar char="•"/>
            </a:pPr>
            <a:endParaRPr lang="en-IN"/>
          </a:p>
          <a:p>
            <a:pPr marL="1028700" lvl="1" indent="-342900">
              <a:buFont typeface="Arial" pitchFamily="34" charset="0"/>
              <a:buChar char="•"/>
            </a:pPr>
            <a:r>
              <a:rPr lang="en-IN"/>
              <a:t>No new feature work is allowed</a:t>
            </a:r>
          </a:p>
          <a:p>
            <a:pPr marL="1028700" lvl="1" indent="-342900">
              <a:buFont typeface="Arial" pitchFamily="34" charset="0"/>
              <a:buChar char="•"/>
            </a:pPr>
            <a:r>
              <a:rPr lang="en-IN"/>
              <a:t>Focus on improving daily workarounds</a:t>
            </a:r>
          </a:p>
          <a:p>
            <a:pPr marL="1028700" lvl="1" indent="-342900">
              <a:buFont typeface="Arial" pitchFamily="34" charset="0"/>
              <a:buChar char="•"/>
            </a:pPr>
            <a:r>
              <a:rPr lang="en-IN"/>
              <a:t>Can cover tooling, environments, architecture,…</a:t>
            </a:r>
          </a:p>
          <a:p>
            <a:pPr marL="1028700" lvl="1" indent="-342900">
              <a:buFont typeface="Arial" pitchFamily="34" charset="0"/>
              <a:buChar char="•"/>
            </a:pPr>
            <a:r>
              <a:rPr lang="en-IN"/>
              <a:t>Should span individuals from whole value stream</a:t>
            </a:r>
          </a:p>
          <a:p>
            <a:pPr marL="1028700" lvl="1" indent="-342900">
              <a:buFont typeface="Arial" pitchFamily="34" charset="0"/>
              <a:buChar char="•"/>
            </a:pPr>
            <a:r>
              <a:rPr lang="en-IN"/>
              <a:t>Present back to everyone</a:t>
            </a:r>
          </a:p>
          <a:p>
            <a:pPr marL="1028700" lvl="1" indent="-342900">
              <a:buFont typeface="Arial" pitchFamily="34" charset="0"/>
              <a:buChar char="•"/>
            </a:pPr>
            <a:endParaRPr lang="en-IN"/>
          </a:p>
          <a:p>
            <a:pPr marL="342900" indent="-342900">
              <a:buFont typeface="Arial" pitchFamily="34" charset="0"/>
              <a:buChar char="•"/>
            </a:pPr>
            <a:r>
              <a:rPr lang="en-IN"/>
              <a:t>Also known as Hackathons, Hack Days, Spring/Fall cleanings,…</a:t>
            </a:r>
          </a:p>
        </p:txBody>
      </p:sp>
      <p:sp>
        <p:nvSpPr>
          <p:cNvPr id="4" name="Title 3"/>
          <p:cNvSpPr>
            <a:spLocks noGrp="1"/>
          </p:cNvSpPr>
          <p:nvPr>
            <p:ph type="title"/>
          </p:nvPr>
        </p:nvSpPr>
        <p:spPr/>
        <p:txBody>
          <a:bodyPr/>
          <a:lstStyle/>
          <a:p>
            <a:r>
              <a:rPr lang="en-US"/>
              <a:t>Improvement blitzes</a:t>
            </a:r>
            <a:br>
              <a:rPr lang="en-US"/>
            </a:br>
            <a:endParaRPr lang="en-US" sz="1800"/>
          </a:p>
        </p:txBody>
      </p:sp>
      <p:pic>
        <p:nvPicPr>
          <p:cNvPr id="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FBAAA8-7B44-4975-A36C-DF015A9224E8}"/>
              </a:ext>
            </a:extLst>
          </p:cNvPr>
          <p:cNvSpPr txBox="1"/>
          <p:nvPr/>
        </p:nvSpPr>
        <p:spPr>
          <a:xfrm>
            <a:off x="1031542" y="858000"/>
            <a:ext cx="309219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Create organizational learning</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970483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14</a:t>
            </a:fld>
            <a:endParaRPr lang="en-US"/>
          </a:p>
        </p:txBody>
      </p:sp>
      <p:sp>
        <p:nvSpPr>
          <p:cNvPr id="3" name="Content Placeholder 2"/>
          <p:cNvSpPr>
            <a:spLocks noGrp="1"/>
          </p:cNvSpPr>
          <p:nvPr>
            <p:ph idx="1"/>
          </p:nvPr>
        </p:nvSpPr>
        <p:spPr/>
        <p:txBody>
          <a:bodyPr/>
          <a:lstStyle/>
          <a:p>
            <a:pPr marL="342900" indent="-342900">
              <a:buFont typeface="Arial" pitchFamily="34" charset="0"/>
              <a:buChar char="•"/>
            </a:pPr>
            <a:r>
              <a:rPr lang="en-IN"/>
              <a:t>“Should we build a feature? And if so, why?”</a:t>
            </a:r>
          </a:p>
          <a:p>
            <a:pPr marL="342900" indent="-342900">
              <a:buFont typeface="Arial" pitchFamily="34" charset="0"/>
              <a:buChar char="•"/>
            </a:pPr>
            <a:endParaRPr lang="en-IN"/>
          </a:p>
          <a:p>
            <a:pPr marL="342900" indent="-342900">
              <a:buFont typeface="Arial" pitchFamily="34" charset="0"/>
              <a:buChar char="•"/>
            </a:pPr>
            <a:r>
              <a:rPr lang="en-IN"/>
              <a:t>Perform cheapest and fastest experiments possible to validate through User Research if feature achieves intended outcomes</a:t>
            </a:r>
          </a:p>
          <a:p>
            <a:pPr marL="342900" indent="-342900">
              <a:buFont typeface="Arial" pitchFamily="34" charset="0"/>
              <a:buChar char="•"/>
            </a:pPr>
            <a:endParaRPr lang="en-US"/>
          </a:p>
        </p:txBody>
      </p:sp>
      <p:sp>
        <p:nvSpPr>
          <p:cNvPr id="4" name="Title 3"/>
          <p:cNvSpPr>
            <a:spLocks noGrp="1"/>
          </p:cNvSpPr>
          <p:nvPr>
            <p:ph type="title"/>
          </p:nvPr>
        </p:nvSpPr>
        <p:spPr/>
        <p:txBody>
          <a:bodyPr/>
          <a:lstStyle/>
          <a:p>
            <a:r>
              <a:rPr lang="en-IN"/>
              <a:t>Integrate A/B Testing into our daily work</a:t>
            </a:r>
            <a:br>
              <a:rPr lang="en-IN"/>
            </a:br>
            <a:endParaRPr lang="en-US" sz="1800"/>
          </a:p>
        </p:txBody>
      </p:sp>
      <p:grpSp>
        <p:nvGrpSpPr>
          <p:cNvPr id="14" name="Group 13"/>
          <p:cNvGrpSpPr/>
          <p:nvPr/>
        </p:nvGrpSpPr>
        <p:grpSpPr>
          <a:xfrm>
            <a:off x="3261168" y="3316781"/>
            <a:ext cx="5672840" cy="2330832"/>
            <a:chOff x="3470824" y="3612056"/>
            <a:chExt cx="5672840" cy="2330832"/>
          </a:xfrm>
        </p:grpSpPr>
        <p:sp>
          <p:nvSpPr>
            <p:cNvPr id="6" name="Round Diagonal Corner Rectangle 5"/>
            <p:cNvSpPr/>
            <p:nvPr/>
          </p:nvSpPr>
          <p:spPr>
            <a:xfrm>
              <a:off x="3678566" y="3767362"/>
              <a:ext cx="5113009" cy="1871166"/>
            </a:xfrm>
            <a:prstGeom prst="round2DiagRect">
              <a:avLst>
                <a:gd name="adj1" fmla="val 0"/>
                <a:gd name="adj2" fmla="val 26212"/>
              </a:avLst>
            </a:prstGeom>
            <a:no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7" name="Group 6"/>
            <p:cNvGrpSpPr/>
            <p:nvPr/>
          </p:nvGrpSpPr>
          <p:grpSpPr>
            <a:xfrm>
              <a:off x="3470824" y="3612056"/>
              <a:ext cx="723228" cy="598050"/>
              <a:chOff x="960792" y="3326250"/>
              <a:chExt cx="723228" cy="598050"/>
            </a:xfrm>
          </p:grpSpPr>
          <p:sp>
            <p:nvSpPr>
              <p:cNvPr id="12" name="Rectangle 11"/>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13" name="Freeform 8"/>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nvGrpSpPr>
            <p:cNvPr id="8" name="Group 7"/>
            <p:cNvGrpSpPr/>
            <p:nvPr/>
          </p:nvGrpSpPr>
          <p:grpSpPr>
            <a:xfrm>
              <a:off x="8420436" y="5344838"/>
              <a:ext cx="723228" cy="598050"/>
              <a:chOff x="5606521" y="4855164"/>
              <a:chExt cx="723228" cy="598050"/>
            </a:xfrm>
          </p:grpSpPr>
          <p:sp>
            <p:nvSpPr>
              <p:cNvPr id="10" name="Rectangle 9"/>
              <p:cNvSpPr/>
              <p:nvPr/>
            </p:nvSpPr>
            <p:spPr>
              <a:xfrm rot="10800000">
                <a:off x="5606521" y="4855164"/>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11" name="Freeform 8"/>
              <p:cNvSpPr>
                <a:spLocks noEditPoints="1"/>
              </p:cNvSpPr>
              <p:nvPr/>
            </p:nvSpPr>
            <p:spPr bwMode="auto">
              <a:xfrm rot="10800000">
                <a:off x="5689528" y="4935907"/>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sp>
          <p:nvSpPr>
            <p:cNvPr id="9" name="TextBox 8"/>
            <p:cNvSpPr txBox="1"/>
            <p:nvPr/>
          </p:nvSpPr>
          <p:spPr>
            <a:xfrm>
              <a:off x="4068957" y="4102781"/>
              <a:ext cx="4455918"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dirty="0"/>
                <a:t>Instead of focusing on the boss’s vote… the emphasis is on getting real people to really behave in real experiments, and basing your decisions on that.</a:t>
              </a:r>
            </a:p>
          </p:txBody>
        </p:sp>
      </p:grpSp>
      <p:pic>
        <p:nvPicPr>
          <p:cNvPr id="1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93DAD11-9F15-41C1-A457-9CFCFF28DAB4}"/>
              </a:ext>
            </a:extLst>
          </p:cNvPr>
          <p:cNvSpPr txBox="1"/>
          <p:nvPr/>
        </p:nvSpPr>
        <p:spPr>
          <a:xfrm>
            <a:off x="1031541" y="858000"/>
            <a:ext cx="487665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Hypothesis-Driven Development and A/B testing</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34601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15</a:t>
            </a:fld>
            <a:endParaRPr lang="en-US"/>
          </a:p>
        </p:txBody>
      </p:sp>
      <p:sp>
        <p:nvSpPr>
          <p:cNvPr id="3" name="Content Placeholder 2"/>
          <p:cNvSpPr>
            <a:spLocks noGrp="1"/>
          </p:cNvSpPr>
          <p:nvPr>
            <p:ph idx="1"/>
          </p:nvPr>
        </p:nvSpPr>
        <p:spPr>
          <a:xfrm>
            <a:off x="6097588" y="1524000"/>
            <a:ext cx="5135208" cy="4351338"/>
          </a:xfrm>
        </p:spPr>
        <p:txBody>
          <a:bodyPr/>
          <a:lstStyle/>
          <a:p>
            <a:pPr marL="285750" indent="-285750">
              <a:buFont typeface="Arial" pitchFamily="34" charset="0"/>
              <a:buChar char="•"/>
            </a:pPr>
            <a:r>
              <a:rPr lang="en-IN" sz="1800"/>
              <a:t>Win in the marketplace by performing meaningful user research and experiments</a:t>
            </a:r>
          </a:p>
        </p:txBody>
      </p:sp>
      <p:sp>
        <p:nvSpPr>
          <p:cNvPr id="4" name="Title 3"/>
          <p:cNvSpPr>
            <a:spLocks noGrp="1"/>
          </p:cNvSpPr>
          <p:nvPr>
            <p:ph type="title"/>
          </p:nvPr>
        </p:nvSpPr>
        <p:spPr/>
        <p:txBody>
          <a:bodyPr/>
          <a:lstStyle/>
          <a:p>
            <a:r>
              <a:rPr lang="en-IN"/>
              <a:t>A/B Testing in more detail</a:t>
            </a:r>
            <a:br>
              <a:rPr lang="en-IN"/>
            </a:br>
            <a:endParaRPr lang="en-US" sz="1800"/>
          </a:p>
        </p:txBody>
      </p:sp>
      <p:sp>
        <p:nvSpPr>
          <p:cNvPr id="8" name="Freeform 5"/>
          <p:cNvSpPr>
            <a:spLocks noChangeAspect="1"/>
          </p:cNvSpPr>
          <p:nvPr/>
        </p:nvSpPr>
        <p:spPr bwMode="auto">
          <a:xfrm>
            <a:off x="1097979" y="1524000"/>
            <a:ext cx="4718570" cy="54864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latin typeface="Segoe UI Light" panose="020B0502040204020203" pitchFamily="34" charset="0"/>
                <a:cs typeface="Segoe UI Light" panose="020B0502040204020203" pitchFamily="34" charset="0"/>
              </a:rPr>
              <a:t>Integrate into </a:t>
            </a:r>
            <a:r>
              <a:rPr lang="en-IN" sz="1600">
                <a:latin typeface="Segoe UI Light" panose="020B0502040204020203" pitchFamily="34" charset="0"/>
                <a:cs typeface="Segoe UI Light" panose="020B0502040204020203" pitchFamily="34" charset="0"/>
              </a:rPr>
              <a:t>feature testing</a:t>
            </a:r>
          </a:p>
        </p:txBody>
      </p:sp>
      <p:sp>
        <p:nvSpPr>
          <p:cNvPr id="12" name="Freeform 5"/>
          <p:cNvSpPr>
            <a:spLocks noChangeAspect="1"/>
          </p:cNvSpPr>
          <p:nvPr/>
        </p:nvSpPr>
        <p:spPr bwMode="auto">
          <a:xfrm>
            <a:off x="1097979" y="2276079"/>
            <a:ext cx="4718570" cy="54864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a:latin typeface="Segoe UI Light" panose="020B0502040204020203" pitchFamily="34" charset="0"/>
                <a:cs typeface="Segoe UI Light" panose="020B0502040204020203" pitchFamily="34" charset="0"/>
              </a:rPr>
              <a:t>Integrate into </a:t>
            </a:r>
            <a:r>
              <a:rPr lang="en-IN" sz="1600" b="1">
                <a:latin typeface="Segoe UI Light" panose="020B0502040204020203" pitchFamily="34" charset="0"/>
                <a:cs typeface="Segoe UI Light" panose="020B0502040204020203" pitchFamily="34" charset="0"/>
              </a:rPr>
              <a:t>releases</a:t>
            </a:r>
          </a:p>
        </p:txBody>
      </p:sp>
      <p:sp>
        <p:nvSpPr>
          <p:cNvPr id="13" name="Content Placeholder 2"/>
          <p:cNvSpPr txBox="1"/>
          <p:nvPr/>
        </p:nvSpPr>
        <p:spPr>
          <a:xfrm>
            <a:off x="6097589" y="2413239"/>
            <a:ext cx="5135207" cy="274320"/>
          </a:xfrm>
          <a:prstGeom prst="rect">
            <a:avLst/>
          </a:prstGeom>
        </p:spPr>
        <p:txBody>
          <a:bodyPr vert="horz" lIns="91440" tIns="45720" rIns="91440" bIns="45720" rtlCol="0">
            <a:no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itchFamily="34" charset="0"/>
              <a:buChar char="•"/>
            </a:pPr>
            <a:r>
              <a:rPr lang="en-IN" sz="1800"/>
              <a:t>Hook into feature toggles &amp; redirect users</a:t>
            </a:r>
          </a:p>
        </p:txBody>
      </p:sp>
      <p:sp>
        <p:nvSpPr>
          <p:cNvPr id="17" name="Freeform 5"/>
          <p:cNvSpPr>
            <a:spLocks noChangeAspect="1"/>
          </p:cNvSpPr>
          <p:nvPr/>
        </p:nvSpPr>
        <p:spPr bwMode="auto">
          <a:xfrm>
            <a:off x="1097979" y="3085704"/>
            <a:ext cx="4718570" cy="548640"/>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a:latin typeface="Segoe UI Light" panose="020B0502040204020203" pitchFamily="34" charset="0"/>
                <a:cs typeface="Segoe UI Light" panose="020B0502040204020203" pitchFamily="34" charset="0"/>
              </a:rPr>
              <a:t>Integrate into </a:t>
            </a:r>
            <a:r>
              <a:rPr lang="en-IN" sz="1600" b="1">
                <a:latin typeface="Segoe UI Light" panose="020B0502040204020203" pitchFamily="34" charset="0"/>
                <a:cs typeface="Segoe UI Light" panose="020B0502040204020203" pitchFamily="34" charset="0"/>
              </a:rPr>
              <a:t>feature planning</a:t>
            </a:r>
          </a:p>
        </p:txBody>
      </p:sp>
      <p:sp>
        <p:nvSpPr>
          <p:cNvPr id="21" name="Content Placeholder 2"/>
          <p:cNvSpPr txBox="1"/>
          <p:nvPr/>
        </p:nvSpPr>
        <p:spPr>
          <a:xfrm>
            <a:off x="6097588" y="3178851"/>
            <a:ext cx="5391150" cy="362346"/>
          </a:xfrm>
          <a:prstGeom prst="rect">
            <a:avLst/>
          </a:prstGeom>
        </p:spPr>
        <p:txBody>
          <a:bodyPr vert="horz" lIns="91440" tIns="45720" rIns="91440" bIns="45720" rtlCol="0">
            <a:no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itchFamily="34" charset="0"/>
              <a:buChar char="•"/>
            </a:pPr>
            <a:r>
              <a:rPr lang="en-IN" sz="1800"/>
              <a:t>Product Owners must see features as a </a:t>
            </a:r>
            <a:r>
              <a:rPr lang="en-IN" sz="1800" i="1"/>
              <a:t>hypothesis</a:t>
            </a:r>
          </a:p>
        </p:txBody>
      </p:sp>
      <p:pic>
        <p:nvPicPr>
          <p:cNvPr id="22" name="Picture 2" descr="Image result for a/b testi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3631" y="3765296"/>
            <a:ext cx="4352182" cy="21077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Rectangle 38"/>
          <p:cNvSpPr/>
          <p:nvPr/>
        </p:nvSpPr>
        <p:spPr>
          <a:xfrm>
            <a:off x="7164389" y="3765295"/>
            <a:ext cx="47625" cy="2106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0" name="Content Placeholder 2"/>
          <p:cNvSpPr txBox="1"/>
          <p:nvPr/>
        </p:nvSpPr>
        <p:spPr>
          <a:xfrm>
            <a:off x="7380289" y="4462254"/>
            <a:ext cx="3852507" cy="712950"/>
          </a:xfrm>
          <a:prstGeom prst="rect">
            <a:avLst/>
          </a:prstGeom>
        </p:spPr>
        <p:txBody>
          <a:bodyPr vert="horz" lIns="91440" tIns="45720" rIns="91440" bIns="45720" rtlCol="0">
            <a:no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itchFamily="34" charset="0"/>
              <a:buChar char="•"/>
            </a:pPr>
            <a:r>
              <a:rPr lang="en-IN" sz="1800" b="1"/>
              <a:t>Causal link </a:t>
            </a:r>
            <a:r>
              <a:rPr lang="en-IN" sz="1800"/>
              <a:t>established</a:t>
            </a:r>
          </a:p>
          <a:p>
            <a:pPr marL="285750" indent="-285750">
              <a:buFont typeface="Arial" pitchFamily="34" charset="0"/>
              <a:buChar char="•"/>
            </a:pPr>
            <a:r>
              <a:rPr lang="en-IN" sz="1800"/>
              <a:t>Scientific decision made</a:t>
            </a:r>
          </a:p>
        </p:txBody>
      </p:sp>
      <p:pic>
        <p:nvPicPr>
          <p:cNvPr id="41"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03279"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5F069A1-2D61-4865-988D-55B2D3CC98F6}"/>
              </a:ext>
            </a:extLst>
          </p:cNvPr>
          <p:cNvSpPr txBox="1"/>
          <p:nvPr/>
        </p:nvSpPr>
        <p:spPr>
          <a:xfrm>
            <a:off x="1031541" y="858000"/>
            <a:ext cx="487665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Hypothesis-Driven Development and A/B testing</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96347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16</a:t>
            </a:fld>
            <a:endParaRPr lang="en-US"/>
          </a:p>
        </p:txBody>
      </p:sp>
      <p:sp>
        <p:nvSpPr>
          <p:cNvPr id="3" name="Content Placeholder 2"/>
          <p:cNvSpPr>
            <a:spLocks noGrp="1"/>
          </p:cNvSpPr>
          <p:nvPr>
            <p:ph idx="1"/>
          </p:nvPr>
        </p:nvSpPr>
        <p:spPr>
          <a:xfrm>
            <a:off x="962382" y="1524000"/>
            <a:ext cx="5514620" cy="4351338"/>
          </a:xfrm>
        </p:spPr>
        <p:txBody>
          <a:bodyPr/>
          <a:lstStyle/>
          <a:p>
            <a:pPr marL="342900" indent="-342900">
              <a:buFont typeface="Arial" pitchFamily="34" charset="0"/>
              <a:buChar char="•"/>
            </a:pPr>
            <a:r>
              <a:rPr lang="en-IN"/>
              <a:t>2009 – Deployment causes stress &amp; fear</a:t>
            </a:r>
          </a:p>
          <a:p>
            <a:pPr marL="342900" indent="-342900">
              <a:buFont typeface="Arial" pitchFamily="34" charset="0"/>
              <a:buChar char="•"/>
            </a:pPr>
            <a:r>
              <a:rPr lang="en-IN"/>
              <a:t>2011 – Deployment becomes routine</a:t>
            </a:r>
          </a:p>
          <a:p>
            <a:pPr marL="1028700" lvl="1" indent="-342900">
              <a:buFont typeface="Arial" pitchFamily="34" charset="0"/>
              <a:buChar char="•"/>
            </a:pPr>
            <a:r>
              <a:rPr lang="en-IN"/>
              <a:t>25-50 times a day</a:t>
            </a:r>
          </a:p>
          <a:p>
            <a:pPr marL="1028700" lvl="1" indent="-342900">
              <a:buFont typeface="Arial" pitchFamily="34" charset="0"/>
              <a:buChar char="•"/>
            </a:pPr>
            <a:r>
              <a:rPr lang="en-IN"/>
              <a:t>By developers/engineers (not Ops)</a:t>
            </a:r>
          </a:p>
          <a:p>
            <a:pPr marL="342900" indent="-342900">
              <a:buFont typeface="Arial" pitchFamily="34" charset="0"/>
              <a:buChar char="•"/>
            </a:pPr>
            <a:endParaRPr lang="en-US"/>
          </a:p>
        </p:txBody>
      </p:sp>
      <p:sp>
        <p:nvSpPr>
          <p:cNvPr id="4" name="Title 3"/>
          <p:cNvSpPr>
            <a:spLocks noGrp="1"/>
          </p:cNvSpPr>
          <p:nvPr>
            <p:ph type="title"/>
          </p:nvPr>
        </p:nvSpPr>
        <p:spPr/>
        <p:txBody>
          <a:bodyPr/>
          <a:lstStyle/>
          <a:p>
            <a:r>
              <a:rPr lang="en-US"/>
              <a:t>The story of Etsy</a:t>
            </a:r>
            <a:br>
              <a:rPr lang="en-US"/>
            </a:br>
            <a:endParaRPr lang="en-US" sz="1800"/>
          </a:p>
        </p:txBody>
      </p:sp>
      <p:pic>
        <p:nvPicPr>
          <p:cNvPr id="5" name="Picture 2" descr="Image result for deployinator imag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1" y="1524000"/>
            <a:ext cx="476250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186124" y="852717"/>
            <a:ext cx="1344257" cy="637715"/>
          </a:xfrm>
          <a:prstGeom prst="rect">
            <a:avLst/>
          </a:prstGeom>
        </p:spPr>
      </p:pic>
      <p:sp>
        <p:nvSpPr>
          <p:cNvPr id="7" name="TextBox 6"/>
          <p:cNvSpPr txBox="1"/>
          <p:nvPr/>
        </p:nvSpPr>
        <p:spPr>
          <a:xfrm>
            <a:off x="6655481" y="4943475"/>
            <a:ext cx="458402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sz="1200" i="1">
                <a:latin typeface="Segoe UI Light" panose="020B0502040204020203" pitchFamily="34" charset="0"/>
                <a:cs typeface="Segoe UI Light" panose="020B0502040204020203" pitchFamily="34" charset="0"/>
              </a:rPr>
              <a:t>Deployinator</a:t>
            </a:r>
            <a:r>
              <a:rPr lang="en-IN" sz="1200">
                <a:latin typeface="Segoe UI Light" panose="020B0502040204020203" pitchFamily="34" charset="0"/>
                <a:cs typeface="Segoe UI Light" panose="020B0502040204020203" pitchFamily="34" charset="0"/>
              </a:rPr>
              <a:t> does a lot - updating source repositories, minifying/building JavaScript, kicking off automated tests, updating staging environments, provision virtual machines,…</a:t>
            </a:r>
          </a:p>
          <a:p>
            <a:pPr algn="ctr"/>
            <a:r>
              <a:rPr lang="en-US" b="1"/>
              <a:t>It’s open sourced now</a:t>
            </a:r>
          </a:p>
        </p:txBody>
      </p:sp>
      <p:sp>
        <p:nvSpPr>
          <p:cNvPr id="8" name="Rectangle 7"/>
          <p:cNvSpPr/>
          <p:nvPr/>
        </p:nvSpPr>
        <p:spPr>
          <a:xfrm>
            <a:off x="1440682" y="3007234"/>
            <a:ext cx="4023359"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a:t>Chat room deployment </a:t>
            </a:r>
            <a:br>
              <a:rPr lang="en-IN" sz="1600"/>
            </a:br>
            <a:r>
              <a:rPr lang="en-IN" sz="1600"/>
              <a:t>announcement (queue)</a:t>
            </a:r>
          </a:p>
        </p:txBody>
      </p:sp>
      <p:sp>
        <p:nvSpPr>
          <p:cNvPr id="9" name="Rectangle 8"/>
          <p:cNvSpPr/>
          <p:nvPr/>
        </p:nvSpPr>
        <p:spPr>
          <a:xfrm>
            <a:off x="1440682" y="3748851"/>
            <a:ext cx="4023359"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a:t>Workstation 4,500 Unit Test </a:t>
            </a:r>
            <a:br>
              <a:rPr lang="en-IN" sz="1600"/>
            </a:br>
            <a:r>
              <a:rPr lang="en-IN" sz="1600"/>
              <a:t>executed (~1 minute)</a:t>
            </a:r>
          </a:p>
        </p:txBody>
      </p:sp>
      <p:sp>
        <p:nvSpPr>
          <p:cNvPr id="10" name="Rectangle 9"/>
          <p:cNvSpPr/>
          <p:nvPr/>
        </p:nvSpPr>
        <p:spPr>
          <a:xfrm>
            <a:off x="1440682" y="4490468"/>
            <a:ext cx="4023359"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a:t>Trunk triggers CI with ~7,000 tests</a:t>
            </a:r>
          </a:p>
          <a:p>
            <a:pPr algn="ctr"/>
            <a:r>
              <a:rPr lang="en-IN" sz="1600"/>
              <a:t>(~11 minutes (distributed, parallel))</a:t>
            </a:r>
          </a:p>
        </p:txBody>
      </p:sp>
      <p:sp>
        <p:nvSpPr>
          <p:cNvPr id="11" name="Rectangle 10"/>
          <p:cNvSpPr/>
          <p:nvPr/>
        </p:nvSpPr>
        <p:spPr>
          <a:xfrm>
            <a:off x="1440682" y="5232083"/>
            <a:ext cx="4023359"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a:t>Smoke tests &amp; Functional tests </a:t>
            </a:r>
          </a:p>
          <a:p>
            <a:pPr algn="ctr"/>
            <a:r>
              <a:rPr lang="en-IN" sz="1600"/>
              <a:t>(on an out-of-rotation Production Server)</a:t>
            </a:r>
          </a:p>
        </p:txBody>
      </p:sp>
      <p:sp>
        <p:nvSpPr>
          <p:cNvPr id="12" name="Isosceles Triangle 11"/>
          <p:cNvSpPr/>
          <p:nvPr/>
        </p:nvSpPr>
        <p:spPr>
          <a:xfrm flipV="1">
            <a:off x="3360920" y="3640201"/>
            <a:ext cx="182880" cy="128604"/>
          </a:xfrm>
          <a:prstGeom prst="triangle">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13" name="Isosceles Triangle 12"/>
          <p:cNvSpPr/>
          <p:nvPr/>
        </p:nvSpPr>
        <p:spPr>
          <a:xfrm flipV="1">
            <a:off x="3360920" y="4388931"/>
            <a:ext cx="182880" cy="128604"/>
          </a:xfrm>
          <a:prstGeom prst="triangle">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14" name="Isosceles Triangle 13"/>
          <p:cNvSpPr/>
          <p:nvPr/>
        </p:nvSpPr>
        <p:spPr>
          <a:xfrm flipV="1">
            <a:off x="3360920" y="5130548"/>
            <a:ext cx="182880" cy="128604"/>
          </a:xfrm>
          <a:prstGeom prst="triangle">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pic>
        <p:nvPicPr>
          <p:cNvPr id="24" name="Picture 2" descr="Image result"/>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403279" y="90656"/>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73FD175-C725-4926-AE63-BA032063AEE0}"/>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spTree>
    <p:extLst>
      <p:ext uri="{BB962C8B-B14F-4D97-AF65-F5344CB8AC3E}">
        <p14:creationId xmlns:p14="http://schemas.microsoft.com/office/powerpoint/2010/main" val="17838108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17</a:t>
            </a:fld>
            <a:endParaRPr lang="en-US"/>
          </a:p>
        </p:txBody>
      </p:sp>
      <p:sp>
        <p:nvSpPr>
          <p:cNvPr id="3" name="Content Placeholder 2"/>
          <p:cNvSpPr>
            <a:spLocks noGrp="1"/>
          </p:cNvSpPr>
          <p:nvPr>
            <p:ph idx="1"/>
          </p:nvPr>
        </p:nvSpPr>
        <p:spPr/>
        <p:txBody>
          <a:bodyPr/>
          <a:lstStyle/>
          <a:p>
            <a:pPr marL="342900" indent="-342900">
              <a:buFont typeface="Arial" pitchFamily="34" charset="0"/>
              <a:buChar char="•"/>
            </a:pPr>
            <a:r>
              <a:rPr lang="en-US"/>
              <a:t>Deployment = installation features to given environment (Test, Production,…)</a:t>
            </a:r>
            <a:endParaRPr lang="en-IN"/>
          </a:p>
          <a:p>
            <a:pPr marL="342900" indent="-342900">
              <a:buFont typeface="Arial" pitchFamily="34" charset="0"/>
              <a:buChar char="•"/>
            </a:pPr>
            <a:r>
              <a:rPr lang="en-IN"/>
              <a:t>Release = make these feature(s) available to customers</a:t>
            </a:r>
          </a:p>
        </p:txBody>
      </p:sp>
      <p:sp>
        <p:nvSpPr>
          <p:cNvPr id="4" name="Title 3"/>
          <p:cNvSpPr>
            <a:spLocks noGrp="1"/>
          </p:cNvSpPr>
          <p:nvPr>
            <p:ph type="title"/>
          </p:nvPr>
        </p:nvSpPr>
        <p:spPr/>
        <p:txBody>
          <a:bodyPr/>
          <a:lstStyle/>
          <a:p>
            <a:r>
              <a:rPr lang="en-US"/>
              <a:t>Decouple deployments from Releases</a:t>
            </a:r>
            <a:br>
              <a:rPr lang="en-US"/>
            </a:br>
            <a:br>
              <a:rPr lang="en-IN"/>
            </a:br>
            <a:endParaRPr lang="en-US"/>
          </a:p>
        </p:txBody>
      </p:sp>
      <p:grpSp>
        <p:nvGrpSpPr>
          <p:cNvPr id="35" name="Group 34"/>
          <p:cNvGrpSpPr/>
          <p:nvPr/>
        </p:nvGrpSpPr>
        <p:grpSpPr>
          <a:xfrm>
            <a:off x="977361" y="2495042"/>
            <a:ext cx="7363838" cy="1582637"/>
            <a:chOff x="975773" y="2495041"/>
            <a:chExt cx="7363838" cy="1582637"/>
          </a:xfrm>
        </p:grpSpPr>
        <p:sp>
          <p:nvSpPr>
            <p:cNvPr id="17" name="Rectangle 16"/>
            <p:cNvSpPr/>
            <p:nvPr/>
          </p:nvSpPr>
          <p:spPr>
            <a:xfrm>
              <a:off x="975773" y="2970126"/>
              <a:ext cx="7363838" cy="11075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285750" indent="-285750">
                <a:buFont typeface="Arial" pitchFamily="34" charset="0"/>
                <a:buChar char="•"/>
              </a:pPr>
              <a:r>
                <a:rPr lang="en-IN">
                  <a:solidFill>
                    <a:schemeClr val="bg1"/>
                  </a:solidFill>
                  <a:latin typeface="Segoe UI Light" panose="020B0502040204020203" pitchFamily="34" charset="0"/>
                  <a:cs typeface="Segoe UI Light" panose="020B0502040204020203" pitchFamily="34" charset="0"/>
                </a:rPr>
                <a:t>Deployment into two or more environments</a:t>
              </a:r>
            </a:p>
            <a:p>
              <a:pPr marL="285750" indent="-285750">
                <a:buFont typeface="Arial" pitchFamily="34" charset="0"/>
                <a:buChar char="•"/>
              </a:pPr>
              <a:r>
                <a:rPr lang="en-IN">
                  <a:solidFill>
                    <a:schemeClr val="bg1"/>
                  </a:solidFill>
                  <a:latin typeface="Segoe UI Light" panose="020B0502040204020203" pitchFamily="34" charset="0"/>
                  <a:cs typeface="Segoe UI Light" panose="020B0502040204020203" pitchFamily="34" charset="0"/>
                </a:rPr>
                <a:t>Only one receives new code but no live traffic</a:t>
              </a:r>
            </a:p>
            <a:p>
              <a:pPr marL="285750" indent="-285750">
                <a:buFont typeface="Arial" pitchFamily="34" charset="0"/>
                <a:buChar char="•"/>
              </a:pPr>
              <a:r>
                <a:rPr lang="en-IN">
                  <a:solidFill>
                    <a:schemeClr val="bg1"/>
                  </a:solidFill>
                  <a:latin typeface="Segoe UI Light" panose="020B0502040204020203" pitchFamily="34" charset="0"/>
                  <a:cs typeface="Segoe UI Light" panose="020B0502040204020203" pitchFamily="34" charset="0"/>
                </a:rPr>
                <a:t>Release = moving traffic to this environment </a:t>
              </a:r>
            </a:p>
          </p:txBody>
        </p:sp>
        <p:sp>
          <p:nvSpPr>
            <p:cNvPr id="8" name="Rectangle 7"/>
            <p:cNvSpPr/>
            <p:nvPr/>
          </p:nvSpPr>
          <p:spPr>
            <a:xfrm>
              <a:off x="975773" y="2495041"/>
              <a:ext cx="7363838" cy="475085"/>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2400">
                  <a:solidFill>
                    <a:schemeClr val="bg1"/>
                  </a:solidFill>
                </a:rPr>
                <a:t>Environment-based release patterns</a:t>
              </a:r>
            </a:p>
          </p:txBody>
        </p:sp>
      </p:grpSp>
      <p:sp>
        <p:nvSpPr>
          <p:cNvPr id="7" name="TextBox 6"/>
          <p:cNvSpPr txBox="1"/>
          <p:nvPr/>
        </p:nvSpPr>
        <p:spPr>
          <a:xfrm>
            <a:off x="8451071" y="2963195"/>
            <a:ext cx="2781724"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285750" indent="-285750">
              <a:buFont typeface="Arial" pitchFamily="34" charset="0"/>
              <a:buChar char="•"/>
            </a:pPr>
            <a:r>
              <a:rPr lang="en-GB">
                <a:latin typeface="Segoe UI Light" panose="020B0502040204020203" pitchFamily="34" charset="0"/>
                <a:cs typeface="Segoe UI Light" panose="020B0502040204020203" pitchFamily="34" charset="0"/>
              </a:rPr>
              <a:t>Blue-Green deployment</a:t>
            </a:r>
          </a:p>
          <a:p>
            <a:pPr marL="285750" indent="-285750">
              <a:buFont typeface="Arial" pitchFamily="34" charset="0"/>
              <a:buChar char="•"/>
            </a:pPr>
            <a:r>
              <a:rPr lang="en-GB">
                <a:latin typeface="Segoe UI Light" panose="020B0502040204020203" pitchFamily="34" charset="0"/>
                <a:cs typeface="Segoe UI Light" panose="020B0502040204020203" pitchFamily="34" charset="0"/>
              </a:rPr>
              <a:t>Canary releases</a:t>
            </a:r>
          </a:p>
        </p:txBody>
      </p:sp>
      <p:sp>
        <p:nvSpPr>
          <p:cNvPr id="13" name="TextBox 12"/>
          <p:cNvSpPr txBox="1"/>
          <p:nvPr/>
        </p:nvSpPr>
        <p:spPr>
          <a:xfrm>
            <a:off x="8451072" y="4736080"/>
            <a:ext cx="196900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285750" indent="-285750">
              <a:buFont typeface="Arial" pitchFamily="34" charset="0"/>
              <a:buChar char="•"/>
            </a:pPr>
            <a:r>
              <a:rPr lang="en-GB" dirty="0">
                <a:latin typeface="Segoe UI Light" panose="020B0502040204020203" pitchFamily="34" charset="0"/>
                <a:cs typeface="Segoe UI Light" panose="020B0502040204020203" pitchFamily="34" charset="0"/>
              </a:rPr>
              <a:t>Feature toggles</a:t>
            </a:r>
          </a:p>
          <a:p>
            <a:pPr marL="285750" indent="-285750">
              <a:buFont typeface="Arial" pitchFamily="34" charset="0"/>
              <a:buChar char="•"/>
            </a:pPr>
            <a:r>
              <a:rPr lang="en-GB" dirty="0">
                <a:latin typeface="Segoe UI Light" panose="020B0502040204020203" pitchFamily="34" charset="0"/>
                <a:cs typeface="Segoe UI Light" panose="020B0502040204020203" pitchFamily="34" charset="0"/>
              </a:rPr>
              <a:t>Dark Launches</a:t>
            </a:r>
          </a:p>
        </p:txBody>
      </p:sp>
      <p:grpSp>
        <p:nvGrpSpPr>
          <p:cNvPr id="36" name="Group 35"/>
          <p:cNvGrpSpPr/>
          <p:nvPr/>
        </p:nvGrpSpPr>
        <p:grpSpPr>
          <a:xfrm>
            <a:off x="977361" y="4267927"/>
            <a:ext cx="7363838" cy="1582637"/>
            <a:chOff x="975773" y="4267926"/>
            <a:chExt cx="7363838" cy="1582637"/>
          </a:xfrm>
        </p:grpSpPr>
        <p:sp>
          <p:nvSpPr>
            <p:cNvPr id="33" name="Rectangle 32"/>
            <p:cNvSpPr/>
            <p:nvPr/>
          </p:nvSpPr>
          <p:spPr>
            <a:xfrm>
              <a:off x="975773" y="4267926"/>
              <a:ext cx="7363838" cy="475085"/>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2400">
                  <a:solidFill>
                    <a:schemeClr val="bg1"/>
                  </a:solidFill>
                </a:rPr>
                <a:t>Application-based release patterns</a:t>
              </a:r>
            </a:p>
          </p:txBody>
        </p:sp>
        <p:sp>
          <p:nvSpPr>
            <p:cNvPr id="34" name="Rectangle 33"/>
            <p:cNvSpPr/>
            <p:nvPr/>
          </p:nvSpPr>
          <p:spPr>
            <a:xfrm>
              <a:off x="975773" y="4743011"/>
              <a:ext cx="7363838" cy="11075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285750" indent="-285750">
                <a:buFont typeface="Arial" pitchFamily="34" charset="0"/>
                <a:buChar char="•"/>
              </a:pPr>
              <a:r>
                <a:rPr lang="en-IN">
                  <a:solidFill>
                    <a:schemeClr val="bg1"/>
                  </a:solidFill>
                  <a:latin typeface="Segoe UI Light" panose="020B0502040204020203" pitchFamily="34" charset="0"/>
                  <a:cs typeface="Segoe UI Light" panose="020B0502040204020203" pitchFamily="34" charset="0"/>
                </a:rPr>
                <a:t>Release = selectively expose application features through small configuration changes</a:t>
              </a:r>
            </a:p>
            <a:p>
              <a:pPr marL="285750" indent="-285750">
                <a:buFont typeface="Arial" pitchFamily="34" charset="0"/>
                <a:buChar char="•"/>
              </a:pPr>
              <a:r>
                <a:rPr lang="en-IN">
                  <a:solidFill>
                    <a:schemeClr val="bg1"/>
                  </a:solidFill>
                  <a:latin typeface="Segoe UI Light" panose="020B0502040204020203" pitchFamily="34" charset="0"/>
                  <a:cs typeface="Segoe UI Light" panose="020B0502040204020203" pitchFamily="34" charset="0"/>
                </a:rPr>
                <a:t>Run days/weeks on subset users, then release to all</a:t>
              </a:r>
            </a:p>
          </p:txBody>
        </p:sp>
      </p:grpSp>
      <p:pic>
        <p:nvPicPr>
          <p:cNvPr id="3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49728"/>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C05BD27-7ABD-403E-94F5-7796CE9F8496}"/>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spTree>
    <p:extLst>
      <p:ext uri="{BB962C8B-B14F-4D97-AF65-F5344CB8AC3E}">
        <p14:creationId xmlns:p14="http://schemas.microsoft.com/office/powerpoint/2010/main" val="2590841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465563" y="2495042"/>
            <a:ext cx="2070101" cy="2170621"/>
          </a:xfrm>
          <a:prstGeom prst="rect">
            <a:avLst/>
          </a:prstGeom>
          <a:solidFill>
            <a:schemeClr val="tx2"/>
          </a:solid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t>Db Server*</a:t>
            </a:r>
          </a:p>
        </p:txBody>
      </p:sp>
      <p:sp>
        <p:nvSpPr>
          <p:cNvPr id="19" name="Rectangle 18"/>
          <p:cNvSpPr/>
          <p:nvPr/>
        </p:nvSpPr>
        <p:spPr>
          <a:xfrm>
            <a:off x="6141463" y="2495042"/>
            <a:ext cx="2070101" cy="2170621"/>
          </a:xfrm>
          <a:prstGeom prst="rect">
            <a:avLst/>
          </a:prstGeom>
          <a:solidFill>
            <a:schemeClr val="tx2"/>
          </a:solid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t>App Server</a:t>
            </a:r>
          </a:p>
        </p:txBody>
      </p:sp>
      <p:sp>
        <p:nvSpPr>
          <p:cNvPr id="24" name="Rectangle 23"/>
          <p:cNvSpPr/>
          <p:nvPr/>
        </p:nvSpPr>
        <p:spPr>
          <a:xfrm>
            <a:off x="3804663" y="2495042"/>
            <a:ext cx="2070101" cy="2170621"/>
          </a:xfrm>
          <a:prstGeom prst="rect">
            <a:avLst/>
          </a:prstGeom>
          <a:solidFill>
            <a:schemeClr val="tx2"/>
          </a:solid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t>Web Server</a:t>
            </a:r>
          </a:p>
        </p:txBody>
      </p:sp>
      <p:sp>
        <p:nvSpPr>
          <p:cNvPr id="29" name="Right Arrow 28"/>
          <p:cNvSpPr/>
          <p:nvPr/>
        </p:nvSpPr>
        <p:spPr>
          <a:xfrm>
            <a:off x="2132109" y="3460144"/>
            <a:ext cx="504729" cy="240414"/>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p>
        </p:txBody>
      </p:sp>
      <p:sp>
        <p:nvSpPr>
          <p:cNvPr id="36" name="Right Arrow 35"/>
          <p:cNvSpPr/>
          <p:nvPr/>
        </p:nvSpPr>
        <p:spPr>
          <a:xfrm>
            <a:off x="3299934" y="3460144"/>
            <a:ext cx="504729" cy="240414"/>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p>
        </p:txBody>
      </p:sp>
      <p:sp>
        <p:nvSpPr>
          <p:cNvPr id="10" name="Rectangle 9"/>
          <p:cNvSpPr/>
          <p:nvPr/>
        </p:nvSpPr>
        <p:spPr>
          <a:xfrm>
            <a:off x="8535920" y="3342810"/>
            <a:ext cx="1929384" cy="475085"/>
          </a:xfrm>
          <a:prstGeom prst="rect">
            <a:avLst/>
          </a:prstGeom>
          <a:solidFill>
            <a:schemeClr val="accent5"/>
          </a:solid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t>Green Db</a:t>
            </a:r>
          </a:p>
        </p:txBody>
      </p:sp>
      <p:sp>
        <p:nvSpPr>
          <p:cNvPr id="11" name="Rectangle 10"/>
          <p:cNvSpPr/>
          <p:nvPr/>
        </p:nvSpPr>
        <p:spPr>
          <a:xfrm>
            <a:off x="8535920" y="4032045"/>
            <a:ext cx="1929384" cy="475085"/>
          </a:xfrm>
          <a:prstGeom prst="rect">
            <a:avLst/>
          </a:prstGeom>
          <a:solidFill>
            <a:srgbClr val="006EC6"/>
          </a:solid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t>Blue Db</a:t>
            </a:r>
          </a:p>
        </p:txBody>
      </p:sp>
      <p:sp>
        <p:nvSpPr>
          <p:cNvPr id="20" name="Rectangle 19"/>
          <p:cNvSpPr/>
          <p:nvPr/>
        </p:nvSpPr>
        <p:spPr>
          <a:xfrm>
            <a:off x="6211820" y="3342810"/>
            <a:ext cx="1929384" cy="475085"/>
          </a:xfrm>
          <a:prstGeom prst="rect">
            <a:avLst/>
          </a:prstGeom>
          <a:solidFill>
            <a:schemeClr val="accent5"/>
          </a:solid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t>Green Slice</a:t>
            </a:r>
          </a:p>
        </p:txBody>
      </p:sp>
      <p:sp>
        <p:nvSpPr>
          <p:cNvPr id="21" name="Rectangle 20"/>
          <p:cNvSpPr/>
          <p:nvPr/>
        </p:nvSpPr>
        <p:spPr>
          <a:xfrm>
            <a:off x="6211820" y="4032045"/>
            <a:ext cx="1929384" cy="475085"/>
          </a:xfrm>
          <a:prstGeom prst="rect">
            <a:avLst/>
          </a:prstGeom>
          <a:solidFill>
            <a:srgbClr val="006EC6"/>
          </a:solid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t>Blue Slice</a:t>
            </a:r>
          </a:p>
        </p:txBody>
      </p:sp>
      <p:sp>
        <p:nvSpPr>
          <p:cNvPr id="25" name="Rectangle 24"/>
          <p:cNvSpPr/>
          <p:nvPr/>
        </p:nvSpPr>
        <p:spPr>
          <a:xfrm>
            <a:off x="3877111" y="3342810"/>
            <a:ext cx="1925202" cy="475085"/>
          </a:xfrm>
          <a:prstGeom prst="rect">
            <a:avLst/>
          </a:prstGeom>
          <a:solidFill>
            <a:schemeClr val="accent5"/>
          </a:solid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t>Green Slice</a:t>
            </a:r>
          </a:p>
        </p:txBody>
      </p:sp>
      <p:sp>
        <p:nvSpPr>
          <p:cNvPr id="26" name="Rectangle 25"/>
          <p:cNvSpPr/>
          <p:nvPr/>
        </p:nvSpPr>
        <p:spPr>
          <a:xfrm>
            <a:off x="3875020" y="4032045"/>
            <a:ext cx="1929384" cy="475085"/>
          </a:xfrm>
          <a:prstGeom prst="rect">
            <a:avLst/>
          </a:prstGeom>
          <a:solidFill>
            <a:srgbClr val="006EC6"/>
          </a:solidFill>
          <a:ln w="127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t>Blue Slice</a:t>
            </a:r>
          </a:p>
        </p:txBody>
      </p:sp>
      <p:sp>
        <p:nvSpPr>
          <p:cNvPr id="2" name="Slide Number Placeholder 1"/>
          <p:cNvSpPr>
            <a:spLocks noGrp="1"/>
          </p:cNvSpPr>
          <p:nvPr>
            <p:ph type="sldNum" sz="quarter" idx="12"/>
          </p:nvPr>
        </p:nvSpPr>
        <p:spPr/>
        <p:txBody>
          <a:bodyPr/>
          <a:lstStyle/>
          <a:p>
            <a:fld id="{3847DB54-D037-B84F-B6F1-2E8DA40D09AD}" type="slidenum">
              <a:rPr lang="en-US" smtClean="0"/>
              <a:t>18</a:t>
            </a:fld>
            <a:endParaRPr lang="en-US"/>
          </a:p>
        </p:txBody>
      </p:sp>
      <p:sp>
        <p:nvSpPr>
          <p:cNvPr id="3" name="Content Placeholder 2"/>
          <p:cNvSpPr>
            <a:spLocks noGrp="1"/>
          </p:cNvSpPr>
          <p:nvPr>
            <p:ph idx="1"/>
          </p:nvPr>
        </p:nvSpPr>
        <p:spPr/>
        <p:txBody>
          <a:bodyPr/>
          <a:lstStyle/>
          <a:p>
            <a:pPr marL="342900" indent="-342900">
              <a:buFont typeface="Arial" pitchFamily="34" charset="0"/>
              <a:buChar char="•"/>
            </a:pPr>
            <a:r>
              <a:rPr lang="en-IN"/>
              <a:t>2 Production Environments – a “Blue” and “Green”</a:t>
            </a:r>
          </a:p>
          <a:p>
            <a:pPr marL="1028700" lvl="1" indent="-342900">
              <a:buFont typeface="Arial" pitchFamily="34" charset="0"/>
              <a:buChar char="•"/>
            </a:pPr>
            <a:r>
              <a:rPr lang="en-IN"/>
              <a:t>Only one is serving live customer traffic</a:t>
            </a:r>
          </a:p>
        </p:txBody>
      </p:sp>
      <p:sp>
        <p:nvSpPr>
          <p:cNvPr id="4" name="Title 3"/>
          <p:cNvSpPr>
            <a:spLocks noGrp="1"/>
          </p:cNvSpPr>
          <p:nvPr>
            <p:ph type="title"/>
          </p:nvPr>
        </p:nvSpPr>
        <p:spPr/>
        <p:txBody>
          <a:bodyPr/>
          <a:lstStyle/>
          <a:p>
            <a:r>
              <a:rPr lang="en-US"/>
              <a:t>Blue-Green Deployment Pattern</a:t>
            </a:r>
            <a:br>
              <a:rPr lang="en-US"/>
            </a:br>
            <a:endParaRPr lang="en-US" sz="1800"/>
          </a:p>
        </p:txBody>
      </p:sp>
      <p:sp>
        <p:nvSpPr>
          <p:cNvPr id="5" name="Content Placeholder 2"/>
          <p:cNvSpPr txBox="1"/>
          <p:nvPr/>
        </p:nvSpPr>
        <p:spPr>
          <a:xfrm>
            <a:off x="962381" y="4938713"/>
            <a:ext cx="10270415" cy="933450"/>
          </a:xfrm>
          <a:prstGeom prst="rect">
            <a:avLst/>
          </a:prstGeom>
        </p:spPr>
        <p:txBody>
          <a:bodyPr vert="horz" lIns="91440" tIns="45720" rIns="91440" bIns="45720" rtlCol="0">
            <a:no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itchFamily="34" charset="0"/>
              <a:buChar char="•"/>
            </a:pPr>
            <a:r>
              <a:rPr lang="en-IN"/>
              <a:t>Deploy to inactive (Blue) environment &amp; test</a:t>
            </a:r>
          </a:p>
          <a:p>
            <a:pPr marL="1028700" lvl="1" indent="-342900">
              <a:buFont typeface="Arial" pitchFamily="34" charset="0"/>
              <a:buChar char="•"/>
            </a:pPr>
            <a:r>
              <a:rPr lang="en-IN"/>
              <a:t>Release = redirect (Router) live traffic to Blue and Green becomes staging</a:t>
            </a:r>
          </a:p>
          <a:p>
            <a:pPr marL="1028700" lvl="1" indent="-342900">
              <a:buFont typeface="Arial" pitchFamily="34" charset="0"/>
              <a:buChar char="•"/>
            </a:pPr>
            <a:r>
              <a:rPr lang="en-IN"/>
              <a:t>Roll-back = redirect back to Green </a:t>
            </a:r>
          </a:p>
        </p:txBody>
      </p:sp>
      <p:sp>
        <p:nvSpPr>
          <p:cNvPr id="27" name="TextBox 26"/>
          <p:cNvSpPr txBox="1"/>
          <p:nvPr/>
        </p:nvSpPr>
        <p:spPr>
          <a:xfrm rot="16200000">
            <a:off x="10109570" y="3216603"/>
            <a:ext cx="160011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Green = live</a:t>
            </a:r>
          </a:p>
          <a:p>
            <a:r>
              <a:rPr lang="en-US">
                <a:latin typeface="Segoe UI Light" panose="020B0502040204020203" pitchFamily="34" charset="0"/>
                <a:cs typeface="Segoe UI Light" panose="020B0502040204020203" pitchFamily="34" charset="0"/>
              </a:rPr>
              <a:t>Blue = inactive</a:t>
            </a:r>
          </a:p>
        </p:txBody>
      </p:sp>
      <p:grpSp>
        <p:nvGrpSpPr>
          <p:cNvPr id="31" name="Group 30"/>
          <p:cNvGrpSpPr/>
          <p:nvPr/>
        </p:nvGrpSpPr>
        <p:grpSpPr>
          <a:xfrm>
            <a:off x="962381" y="3170713"/>
            <a:ext cx="1363402" cy="826076"/>
            <a:chOff x="960793" y="3104038"/>
            <a:chExt cx="1363402" cy="826076"/>
          </a:xfrm>
        </p:grpSpPr>
        <p:sp>
          <p:nvSpPr>
            <p:cNvPr id="9" name="Freeform 33"/>
            <p:cNvSpPr/>
            <p:nvPr/>
          </p:nvSpPr>
          <p:spPr bwMode="auto">
            <a:xfrm>
              <a:off x="960793" y="3104038"/>
              <a:ext cx="1363402" cy="826076"/>
            </a:xfrm>
            <a:custGeom>
              <a:avLst/>
              <a:gdLst>
                <a:gd name="T0" fmla="*/ 478 w 602"/>
                <a:gd name="T1" fmla="*/ 157 h 372"/>
                <a:gd name="T2" fmla="*/ 474 w 602"/>
                <a:gd name="T3" fmla="*/ 157 h 372"/>
                <a:gd name="T4" fmla="*/ 474 w 602"/>
                <a:gd name="T5" fmla="*/ 156 h 372"/>
                <a:gd name="T6" fmla="*/ 471 w 602"/>
                <a:gd name="T7" fmla="*/ 156 h 372"/>
                <a:gd name="T8" fmla="*/ 473 w 602"/>
                <a:gd name="T9" fmla="*/ 137 h 372"/>
                <a:gd name="T10" fmla="*/ 368 w 602"/>
                <a:gd name="T11" fmla="*/ 46 h 372"/>
                <a:gd name="T12" fmla="*/ 310 w 602"/>
                <a:gd name="T13" fmla="*/ 61 h 372"/>
                <a:gd name="T14" fmla="*/ 204 w 602"/>
                <a:gd name="T15" fmla="*/ 0 h 372"/>
                <a:gd name="T16" fmla="*/ 89 w 602"/>
                <a:gd name="T17" fmla="*/ 100 h 372"/>
                <a:gd name="T18" fmla="*/ 101 w 602"/>
                <a:gd name="T19" fmla="*/ 144 h 372"/>
                <a:gd name="T20" fmla="*/ 0 w 602"/>
                <a:gd name="T21" fmla="*/ 256 h 372"/>
                <a:gd name="T22" fmla="*/ 134 w 602"/>
                <a:gd name="T23" fmla="*/ 372 h 372"/>
                <a:gd name="T24" fmla="*/ 146 w 602"/>
                <a:gd name="T25" fmla="*/ 371 h 372"/>
                <a:gd name="T26" fmla="*/ 146 w 602"/>
                <a:gd name="T27" fmla="*/ 372 h 372"/>
                <a:gd name="T28" fmla="*/ 474 w 602"/>
                <a:gd name="T29" fmla="*/ 372 h 372"/>
                <a:gd name="T30" fmla="*/ 474 w 602"/>
                <a:gd name="T31" fmla="*/ 372 h 372"/>
                <a:gd name="T32" fmla="*/ 478 w 602"/>
                <a:gd name="T33" fmla="*/ 372 h 372"/>
                <a:gd name="T34" fmla="*/ 602 w 602"/>
                <a:gd name="T35" fmla="*/ 265 h 372"/>
                <a:gd name="T36" fmla="*/ 478 w 602"/>
                <a:gd name="T37" fmla="*/ 1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2" h="372">
                  <a:moveTo>
                    <a:pt x="478" y="157"/>
                  </a:moveTo>
                  <a:cubicBezTo>
                    <a:pt x="476" y="157"/>
                    <a:pt x="475" y="157"/>
                    <a:pt x="474" y="157"/>
                  </a:cubicBezTo>
                  <a:cubicBezTo>
                    <a:pt x="474" y="156"/>
                    <a:pt x="474" y="156"/>
                    <a:pt x="474" y="156"/>
                  </a:cubicBezTo>
                  <a:cubicBezTo>
                    <a:pt x="471" y="156"/>
                    <a:pt x="471" y="156"/>
                    <a:pt x="471" y="156"/>
                  </a:cubicBezTo>
                  <a:cubicBezTo>
                    <a:pt x="472" y="150"/>
                    <a:pt x="473" y="143"/>
                    <a:pt x="473" y="137"/>
                  </a:cubicBezTo>
                  <a:cubicBezTo>
                    <a:pt x="473" y="87"/>
                    <a:pt x="426" y="46"/>
                    <a:pt x="368" y="46"/>
                  </a:cubicBezTo>
                  <a:cubicBezTo>
                    <a:pt x="346" y="46"/>
                    <a:pt x="326" y="51"/>
                    <a:pt x="310" y="61"/>
                  </a:cubicBezTo>
                  <a:cubicBezTo>
                    <a:pt x="292" y="25"/>
                    <a:pt x="251" y="0"/>
                    <a:pt x="204" y="0"/>
                  </a:cubicBezTo>
                  <a:cubicBezTo>
                    <a:pt x="140" y="0"/>
                    <a:pt x="89" y="45"/>
                    <a:pt x="89" y="100"/>
                  </a:cubicBezTo>
                  <a:cubicBezTo>
                    <a:pt x="89" y="116"/>
                    <a:pt x="93" y="131"/>
                    <a:pt x="101" y="144"/>
                  </a:cubicBezTo>
                  <a:cubicBezTo>
                    <a:pt x="43" y="157"/>
                    <a:pt x="0" y="202"/>
                    <a:pt x="0" y="256"/>
                  </a:cubicBezTo>
                  <a:cubicBezTo>
                    <a:pt x="0" y="320"/>
                    <a:pt x="60" y="372"/>
                    <a:pt x="134" y="372"/>
                  </a:cubicBezTo>
                  <a:cubicBezTo>
                    <a:pt x="138" y="372"/>
                    <a:pt x="142" y="372"/>
                    <a:pt x="146" y="371"/>
                  </a:cubicBezTo>
                  <a:cubicBezTo>
                    <a:pt x="146" y="372"/>
                    <a:pt x="146" y="372"/>
                    <a:pt x="146" y="372"/>
                  </a:cubicBezTo>
                  <a:cubicBezTo>
                    <a:pt x="474" y="372"/>
                    <a:pt x="474" y="372"/>
                    <a:pt x="474" y="372"/>
                  </a:cubicBezTo>
                  <a:cubicBezTo>
                    <a:pt x="474" y="372"/>
                    <a:pt x="474" y="372"/>
                    <a:pt x="474" y="372"/>
                  </a:cubicBezTo>
                  <a:cubicBezTo>
                    <a:pt x="475" y="372"/>
                    <a:pt x="476" y="372"/>
                    <a:pt x="478" y="372"/>
                  </a:cubicBezTo>
                  <a:cubicBezTo>
                    <a:pt x="546" y="372"/>
                    <a:pt x="602" y="324"/>
                    <a:pt x="602" y="265"/>
                  </a:cubicBezTo>
                  <a:cubicBezTo>
                    <a:pt x="602" y="205"/>
                    <a:pt x="546" y="157"/>
                    <a:pt x="478" y="157"/>
                  </a:cubicBezTo>
                  <a:close/>
                </a:path>
              </a:pathLst>
            </a:custGeom>
            <a:solidFill>
              <a:schemeClr val="bg1">
                <a:lumMod val="95000"/>
              </a:schemeClr>
            </a:solidFill>
            <a:ln w="28575">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400"/>
            </a:p>
          </p:txBody>
        </p:sp>
        <p:sp>
          <p:nvSpPr>
            <p:cNvPr id="28" name="TextBox 27"/>
            <p:cNvSpPr txBox="1"/>
            <p:nvPr/>
          </p:nvSpPr>
          <p:spPr>
            <a:xfrm>
              <a:off x="1266966" y="3384369"/>
              <a:ext cx="70949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Users</a:t>
              </a:r>
            </a:p>
          </p:txBody>
        </p:sp>
      </p:grpSp>
      <p:sp>
        <p:nvSpPr>
          <p:cNvPr id="37" name="Right Arrow 36"/>
          <p:cNvSpPr/>
          <p:nvPr/>
        </p:nvSpPr>
        <p:spPr>
          <a:xfrm>
            <a:off x="5755749" y="3460144"/>
            <a:ext cx="504729" cy="240414"/>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p>
        </p:txBody>
      </p:sp>
      <p:sp>
        <p:nvSpPr>
          <p:cNvPr id="38" name="Right Arrow 37"/>
          <p:cNvSpPr/>
          <p:nvPr/>
        </p:nvSpPr>
        <p:spPr>
          <a:xfrm>
            <a:off x="8086199" y="3460144"/>
            <a:ext cx="504729" cy="240414"/>
          </a:xfrm>
          <a:prstGeom prs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p>
        </p:txBody>
      </p:sp>
      <p:grpSp>
        <p:nvGrpSpPr>
          <p:cNvPr id="48" name="Group 47"/>
          <p:cNvGrpSpPr/>
          <p:nvPr/>
        </p:nvGrpSpPr>
        <p:grpSpPr>
          <a:xfrm>
            <a:off x="2738439" y="3440114"/>
            <a:ext cx="442913" cy="279401"/>
            <a:chOff x="2736850" y="3440113"/>
            <a:chExt cx="442913" cy="279401"/>
          </a:xfrm>
          <a:solidFill>
            <a:schemeClr val="accent6"/>
          </a:solidFill>
        </p:grpSpPr>
        <p:sp>
          <p:nvSpPr>
            <p:cNvPr id="41" name="Freeform 5"/>
            <p:cNvSpPr>
              <a:spLocks noEditPoints="1"/>
            </p:cNvSpPr>
            <p:nvPr/>
          </p:nvSpPr>
          <p:spPr bwMode="auto">
            <a:xfrm>
              <a:off x="2736850" y="3479801"/>
              <a:ext cx="442913" cy="239713"/>
            </a:xfrm>
            <a:custGeom>
              <a:avLst/>
              <a:gdLst>
                <a:gd name="T0" fmla="*/ 8534 w 8708"/>
                <a:gd name="T1" fmla="*/ 2743 h 4746"/>
                <a:gd name="T2" fmla="*/ 7039 w 8708"/>
                <a:gd name="T3" fmla="*/ 2743 h 4746"/>
                <a:gd name="T4" fmla="*/ 6925 w 8708"/>
                <a:gd name="T5" fmla="*/ 131 h 4746"/>
                <a:gd name="T6" fmla="*/ 6794 w 8708"/>
                <a:gd name="T7" fmla="*/ 0 h 4746"/>
                <a:gd name="T8" fmla="*/ 6663 w 8708"/>
                <a:gd name="T9" fmla="*/ 131 h 4746"/>
                <a:gd name="T10" fmla="*/ 6549 w 8708"/>
                <a:gd name="T11" fmla="*/ 2743 h 4746"/>
                <a:gd name="T12" fmla="*/ 174 w 8708"/>
                <a:gd name="T13" fmla="*/ 2743 h 4746"/>
                <a:gd name="T14" fmla="*/ 0 w 8708"/>
                <a:gd name="T15" fmla="*/ 2918 h 4746"/>
                <a:gd name="T16" fmla="*/ 0 w 8708"/>
                <a:gd name="T17" fmla="*/ 4311 h 4746"/>
                <a:gd name="T18" fmla="*/ 174 w 8708"/>
                <a:gd name="T19" fmla="*/ 4485 h 4746"/>
                <a:gd name="T20" fmla="*/ 697 w 8708"/>
                <a:gd name="T21" fmla="*/ 4485 h 4746"/>
                <a:gd name="T22" fmla="*/ 697 w 8708"/>
                <a:gd name="T23" fmla="*/ 4746 h 4746"/>
                <a:gd name="T24" fmla="*/ 1742 w 8708"/>
                <a:gd name="T25" fmla="*/ 4746 h 4746"/>
                <a:gd name="T26" fmla="*/ 1742 w 8708"/>
                <a:gd name="T27" fmla="*/ 4485 h 4746"/>
                <a:gd name="T28" fmla="*/ 6977 w 8708"/>
                <a:gd name="T29" fmla="*/ 4485 h 4746"/>
                <a:gd name="T30" fmla="*/ 6977 w 8708"/>
                <a:gd name="T31" fmla="*/ 4746 h 4746"/>
                <a:gd name="T32" fmla="*/ 8022 w 8708"/>
                <a:gd name="T33" fmla="*/ 4746 h 4746"/>
                <a:gd name="T34" fmla="*/ 8022 w 8708"/>
                <a:gd name="T35" fmla="*/ 4485 h 4746"/>
                <a:gd name="T36" fmla="*/ 8534 w 8708"/>
                <a:gd name="T37" fmla="*/ 4485 h 4746"/>
                <a:gd name="T38" fmla="*/ 8708 w 8708"/>
                <a:gd name="T39" fmla="*/ 4311 h 4746"/>
                <a:gd name="T40" fmla="*/ 8708 w 8708"/>
                <a:gd name="T41" fmla="*/ 2918 h 4746"/>
                <a:gd name="T42" fmla="*/ 8534 w 8708"/>
                <a:gd name="T43" fmla="*/ 2743 h 4746"/>
                <a:gd name="T44" fmla="*/ 5773 w 8708"/>
                <a:gd name="T45" fmla="*/ 3857 h 4746"/>
                <a:gd name="T46" fmla="*/ 5530 w 8708"/>
                <a:gd name="T47" fmla="*/ 3614 h 4746"/>
                <a:gd name="T48" fmla="*/ 5773 w 8708"/>
                <a:gd name="T49" fmla="*/ 3372 h 4746"/>
                <a:gd name="T50" fmla="*/ 6015 w 8708"/>
                <a:gd name="T51" fmla="*/ 3614 h 4746"/>
                <a:gd name="T52" fmla="*/ 5773 w 8708"/>
                <a:gd name="T53" fmla="*/ 3857 h 4746"/>
                <a:gd name="T54" fmla="*/ 6420 w 8708"/>
                <a:gd name="T55" fmla="*/ 3857 h 4746"/>
                <a:gd name="T56" fmla="*/ 6177 w 8708"/>
                <a:gd name="T57" fmla="*/ 3614 h 4746"/>
                <a:gd name="T58" fmla="*/ 6420 w 8708"/>
                <a:gd name="T59" fmla="*/ 3372 h 4746"/>
                <a:gd name="T60" fmla="*/ 6662 w 8708"/>
                <a:gd name="T61" fmla="*/ 3614 h 4746"/>
                <a:gd name="T62" fmla="*/ 6420 w 8708"/>
                <a:gd name="T63" fmla="*/ 3857 h 4746"/>
                <a:gd name="T64" fmla="*/ 7067 w 8708"/>
                <a:gd name="T65" fmla="*/ 3857 h 4746"/>
                <a:gd name="T66" fmla="*/ 6824 w 8708"/>
                <a:gd name="T67" fmla="*/ 3614 h 4746"/>
                <a:gd name="T68" fmla="*/ 7067 w 8708"/>
                <a:gd name="T69" fmla="*/ 3372 h 4746"/>
                <a:gd name="T70" fmla="*/ 7309 w 8708"/>
                <a:gd name="T71" fmla="*/ 3614 h 4746"/>
                <a:gd name="T72" fmla="*/ 7067 w 8708"/>
                <a:gd name="T73" fmla="*/ 3857 h 4746"/>
                <a:gd name="T74" fmla="*/ 7714 w 8708"/>
                <a:gd name="T75" fmla="*/ 3857 h 4746"/>
                <a:gd name="T76" fmla="*/ 7471 w 8708"/>
                <a:gd name="T77" fmla="*/ 3614 h 4746"/>
                <a:gd name="T78" fmla="*/ 7714 w 8708"/>
                <a:gd name="T79" fmla="*/ 3372 h 4746"/>
                <a:gd name="T80" fmla="*/ 7956 w 8708"/>
                <a:gd name="T81" fmla="*/ 3614 h 4746"/>
                <a:gd name="T82" fmla="*/ 7714 w 8708"/>
                <a:gd name="T83" fmla="*/ 3857 h 4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08" h="4746">
                  <a:moveTo>
                    <a:pt x="8534" y="2743"/>
                  </a:moveTo>
                  <a:cubicBezTo>
                    <a:pt x="7039" y="2743"/>
                    <a:pt x="7039" y="2743"/>
                    <a:pt x="7039" y="2743"/>
                  </a:cubicBezTo>
                  <a:cubicBezTo>
                    <a:pt x="6925" y="131"/>
                    <a:pt x="6925" y="131"/>
                    <a:pt x="6925" y="131"/>
                  </a:cubicBezTo>
                  <a:cubicBezTo>
                    <a:pt x="6925" y="59"/>
                    <a:pt x="6866" y="0"/>
                    <a:pt x="6794" y="0"/>
                  </a:cubicBezTo>
                  <a:cubicBezTo>
                    <a:pt x="6722" y="0"/>
                    <a:pt x="6663" y="59"/>
                    <a:pt x="6663" y="131"/>
                  </a:cubicBezTo>
                  <a:cubicBezTo>
                    <a:pt x="6549" y="2743"/>
                    <a:pt x="6549" y="2743"/>
                    <a:pt x="6549" y="2743"/>
                  </a:cubicBezTo>
                  <a:cubicBezTo>
                    <a:pt x="174" y="2743"/>
                    <a:pt x="174" y="2743"/>
                    <a:pt x="174" y="2743"/>
                  </a:cubicBezTo>
                  <a:cubicBezTo>
                    <a:pt x="78" y="2743"/>
                    <a:pt x="0" y="2822"/>
                    <a:pt x="0" y="2918"/>
                  </a:cubicBezTo>
                  <a:cubicBezTo>
                    <a:pt x="0" y="4311"/>
                    <a:pt x="0" y="4311"/>
                    <a:pt x="0" y="4311"/>
                  </a:cubicBezTo>
                  <a:cubicBezTo>
                    <a:pt x="0" y="4406"/>
                    <a:pt x="78" y="4485"/>
                    <a:pt x="174" y="4485"/>
                  </a:cubicBezTo>
                  <a:cubicBezTo>
                    <a:pt x="697" y="4485"/>
                    <a:pt x="697" y="4485"/>
                    <a:pt x="697" y="4485"/>
                  </a:cubicBezTo>
                  <a:cubicBezTo>
                    <a:pt x="697" y="4746"/>
                    <a:pt x="697" y="4746"/>
                    <a:pt x="697" y="4746"/>
                  </a:cubicBezTo>
                  <a:cubicBezTo>
                    <a:pt x="1742" y="4746"/>
                    <a:pt x="1742" y="4746"/>
                    <a:pt x="1742" y="4746"/>
                  </a:cubicBezTo>
                  <a:cubicBezTo>
                    <a:pt x="1742" y="4485"/>
                    <a:pt x="1742" y="4485"/>
                    <a:pt x="1742" y="4485"/>
                  </a:cubicBezTo>
                  <a:cubicBezTo>
                    <a:pt x="6977" y="4485"/>
                    <a:pt x="6977" y="4485"/>
                    <a:pt x="6977" y="4485"/>
                  </a:cubicBezTo>
                  <a:cubicBezTo>
                    <a:pt x="6977" y="4746"/>
                    <a:pt x="6977" y="4746"/>
                    <a:pt x="6977" y="4746"/>
                  </a:cubicBezTo>
                  <a:cubicBezTo>
                    <a:pt x="8022" y="4746"/>
                    <a:pt x="8022" y="4746"/>
                    <a:pt x="8022" y="4746"/>
                  </a:cubicBezTo>
                  <a:cubicBezTo>
                    <a:pt x="8022" y="4485"/>
                    <a:pt x="8022" y="4485"/>
                    <a:pt x="8022" y="4485"/>
                  </a:cubicBezTo>
                  <a:cubicBezTo>
                    <a:pt x="8534" y="4485"/>
                    <a:pt x="8534" y="4485"/>
                    <a:pt x="8534" y="4485"/>
                  </a:cubicBezTo>
                  <a:cubicBezTo>
                    <a:pt x="8630" y="4485"/>
                    <a:pt x="8708" y="4406"/>
                    <a:pt x="8708" y="4311"/>
                  </a:cubicBezTo>
                  <a:cubicBezTo>
                    <a:pt x="8708" y="2918"/>
                    <a:pt x="8708" y="2918"/>
                    <a:pt x="8708" y="2918"/>
                  </a:cubicBezTo>
                  <a:cubicBezTo>
                    <a:pt x="8708" y="2822"/>
                    <a:pt x="8630" y="2743"/>
                    <a:pt x="8534" y="2743"/>
                  </a:cubicBezTo>
                  <a:close/>
                  <a:moveTo>
                    <a:pt x="5773" y="3857"/>
                  </a:moveTo>
                  <a:cubicBezTo>
                    <a:pt x="5638" y="3857"/>
                    <a:pt x="5530" y="3748"/>
                    <a:pt x="5530" y="3614"/>
                  </a:cubicBezTo>
                  <a:cubicBezTo>
                    <a:pt x="5530" y="3480"/>
                    <a:pt x="5639" y="3372"/>
                    <a:pt x="5773" y="3372"/>
                  </a:cubicBezTo>
                  <a:cubicBezTo>
                    <a:pt x="5906" y="3372"/>
                    <a:pt x="6015" y="3480"/>
                    <a:pt x="6015" y="3614"/>
                  </a:cubicBezTo>
                  <a:cubicBezTo>
                    <a:pt x="6016" y="3748"/>
                    <a:pt x="5907" y="3857"/>
                    <a:pt x="5773" y="3857"/>
                  </a:cubicBezTo>
                  <a:close/>
                  <a:moveTo>
                    <a:pt x="6420" y="3857"/>
                  </a:moveTo>
                  <a:cubicBezTo>
                    <a:pt x="6285" y="3857"/>
                    <a:pt x="6177" y="3748"/>
                    <a:pt x="6177" y="3614"/>
                  </a:cubicBezTo>
                  <a:cubicBezTo>
                    <a:pt x="6177" y="3480"/>
                    <a:pt x="6286" y="3372"/>
                    <a:pt x="6420" y="3372"/>
                  </a:cubicBezTo>
                  <a:cubicBezTo>
                    <a:pt x="6554" y="3372"/>
                    <a:pt x="6662" y="3480"/>
                    <a:pt x="6662" y="3614"/>
                  </a:cubicBezTo>
                  <a:cubicBezTo>
                    <a:pt x="6662" y="3748"/>
                    <a:pt x="6554" y="3857"/>
                    <a:pt x="6420" y="3857"/>
                  </a:cubicBezTo>
                  <a:close/>
                  <a:moveTo>
                    <a:pt x="7067" y="3857"/>
                  </a:moveTo>
                  <a:cubicBezTo>
                    <a:pt x="6933" y="3857"/>
                    <a:pt x="6824" y="3748"/>
                    <a:pt x="6824" y="3614"/>
                  </a:cubicBezTo>
                  <a:cubicBezTo>
                    <a:pt x="6824" y="3480"/>
                    <a:pt x="6933" y="3372"/>
                    <a:pt x="7067" y="3372"/>
                  </a:cubicBezTo>
                  <a:cubicBezTo>
                    <a:pt x="7201" y="3372"/>
                    <a:pt x="7309" y="3480"/>
                    <a:pt x="7309" y="3614"/>
                  </a:cubicBezTo>
                  <a:cubicBezTo>
                    <a:pt x="7309" y="3748"/>
                    <a:pt x="7201" y="3857"/>
                    <a:pt x="7067" y="3857"/>
                  </a:cubicBezTo>
                  <a:close/>
                  <a:moveTo>
                    <a:pt x="7714" y="3857"/>
                  </a:moveTo>
                  <a:cubicBezTo>
                    <a:pt x="7580" y="3857"/>
                    <a:pt x="7471" y="3748"/>
                    <a:pt x="7471" y="3614"/>
                  </a:cubicBezTo>
                  <a:cubicBezTo>
                    <a:pt x="7471" y="3480"/>
                    <a:pt x="7580" y="3372"/>
                    <a:pt x="7714" y="3372"/>
                  </a:cubicBezTo>
                  <a:cubicBezTo>
                    <a:pt x="7847" y="3372"/>
                    <a:pt x="7956" y="3480"/>
                    <a:pt x="7956" y="3614"/>
                  </a:cubicBezTo>
                  <a:cubicBezTo>
                    <a:pt x="7957" y="3748"/>
                    <a:pt x="7847" y="3857"/>
                    <a:pt x="7714" y="38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42" name="Freeform 6"/>
            <p:cNvSpPr/>
            <p:nvPr/>
          </p:nvSpPr>
          <p:spPr bwMode="auto">
            <a:xfrm>
              <a:off x="3017838" y="3440113"/>
              <a:ext cx="25400" cy="88900"/>
            </a:xfrm>
            <a:custGeom>
              <a:avLst/>
              <a:gdLst>
                <a:gd name="T0" fmla="*/ 498 w 499"/>
                <a:gd name="T1" fmla="*/ 1639 h 1757"/>
                <a:gd name="T2" fmla="*/ 161 w 499"/>
                <a:gd name="T3" fmla="*/ 879 h 1757"/>
                <a:gd name="T4" fmla="*/ 499 w 499"/>
                <a:gd name="T5" fmla="*/ 119 h 1757"/>
                <a:gd name="T6" fmla="*/ 391 w 499"/>
                <a:gd name="T7" fmla="*/ 0 h 1757"/>
                <a:gd name="T8" fmla="*/ 0 w 499"/>
                <a:gd name="T9" fmla="*/ 878 h 1757"/>
                <a:gd name="T10" fmla="*/ 391 w 499"/>
                <a:gd name="T11" fmla="*/ 1757 h 1757"/>
                <a:gd name="T12" fmla="*/ 498 w 499"/>
                <a:gd name="T13" fmla="*/ 1639 h 1757"/>
              </a:gdLst>
              <a:ahLst/>
              <a:cxnLst>
                <a:cxn ang="0">
                  <a:pos x="T0" y="T1"/>
                </a:cxn>
                <a:cxn ang="0">
                  <a:pos x="T2" y="T3"/>
                </a:cxn>
                <a:cxn ang="0">
                  <a:pos x="T4" y="T5"/>
                </a:cxn>
                <a:cxn ang="0">
                  <a:pos x="T6" y="T7"/>
                </a:cxn>
                <a:cxn ang="0">
                  <a:pos x="T8" y="T9"/>
                </a:cxn>
                <a:cxn ang="0">
                  <a:pos x="T10" y="T11"/>
                </a:cxn>
                <a:cxn ang="0">
                  <a:pos x="T12" y="T13"/>
                </a:cxn>
              </a:cxnLst>
              <a:rect l="0" t="0" r="r" b="b"/>
              <a:pathLst>
                <a:path w="499" h="1756">
                  <a:moveTo>
                    <a:pt x="498" y="1639"/>
                  </a:moveTo>
                  <a:cubicBezTo>
                    <a:pt x="284" y="1445"/>
                    <a:pt x="161" y="1168"/>
                    <a:pt x="161" y="879"/>
                  </a:cubicBezTo>
                  <a:cubicBezTo>
                    <a:pt x="161" y="590"/>
                    <a:pt x="284" y="313"/>
                    <a:pt x="499" y="119"/>
                  </a:cubicBezTo>
                  <a:cubicBezTo>
                    <a:pt x="391" y="0"/>
                    <a:pt x="391" y="0"/>
                    <a:pt x="391" y="0"/>
                  </a:cubicBezTo>
                  <a:cubicBezTo>
                    <a:pt x="143" y="224"/>
                    <a:pt x="0" y="544"/>
                    <a:pt x="0" y="878"/>
                  </a:cubicBezTo>
                  <a:cubicBezTo>
                    <a:pt x="0" y="1213"/>
                    <a:pt x="143" y="1533"/>
                    <a:pt x="391" y="1757"/>
                  </a:cubicBezTo>
                  <a:lnTo>
                    <a:pt x="498"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43" name="Freeform 7"/>
            <p:cNvSpPr/>
            <p:nvPr/>
          </p:nvSpPr>
          <p:spPr bwMode="auto">
            <a:xfrm>
              <a:off x="3033713" y="3451226"/>
              <a:ext cx="20638" cy="66675"/>
            </a:xfrm>
            <a:custGeom>
              <a:avLst/>
              <a:gdLst>
                <a:gd name="T0" fmla="*/ 291 w 398"/>
                <a:gd name="T1" fmla="*/ 1311 h 1311"/>
                <a:gd name="T2" fmla="*/ 398 w 398"/>
                <a:gd name="T3" fmla="*/ 1192 h 1311"/>
                <a:gd name="T4" fmla="*/ 160 w 398"/>
                <a:gd name="T5" fmla="*/ 656 h 1311"/>
                <a:gd name="T6" fmla="*/ 398 w 398"/>
                <a:gd name="T7" fmla="*/ 120 h 1311"/>
                <a:gd name="T8" fmla="*/ 291 w 398"/>
                <a:gd name="T9" fmla="*/ 0 h 1311"/>
                <a:gd name="T10" fmla="*/ 0 w 398"/>
                <a:gd name="T11" fmla="*/ 656 h 1311"/>
                <a:gd name="T12" fmla="*/ 291 w 398"/>
                <a:gd name="T13" fmla="*/ 1311 h 1311"/>
              </a:gdLst>
              <a:ahLst/>
              <a:cxnLst>
                <a:cxn ang="0">
                  <a:pos x="T0" y="T1"/>
                </a:cxn>
                <a:cxn ang="0">
                  <a:pos x="T2" y="T3"/>
                </a:cxn>
                <a:cxn ang="0">
                  <a:pos x="T4" y="T5"/>
                </a:cxn>
                <a:cxn ang="0">
                  <a:pos x="T6" y="T7"/>
                </a:cxn>
                <a:cxn ang="0">
                  <a:pos x="T8" y="T9"/>
                </a:cxn>
                <a:cxn ang="0">
                  <a:pos x="T10" y="T11"/>
                </a:cxn>
                <a:cxn ang="0">
                  <a:pos x="T12" y="T13"/>
                </a:cxn>
              </a:cxnLst>
              <a:rect l="0" t="0" r="r" b="b"/>
              <a:pathLst>
                <a:path w="398" h="1311">
                  <a:moveTo>
                    <a:pt x="291" y="1311"/>
                  </a:moveTo>
                  <a:cubicBezTo>
                    <a:pt x="398" y="1192"/>
                    <a:pt x="398" y="1192"/>
                    <a:pt x="398" y="1192"/>
                  </a:cubicBezTo>
                  <a:cubicBezTo>
                    <a:pt x="247" y="1055"/>
                    <a:pt x="160" y="860"/>
                    <a:pt x="160" y="656"/>
                  </a:cubicBezTo>
                  <a:cubicBezTo>
                    <a:pt x="160" y="452"/>
                    <a:pt x="247" y="256"/>
                    <a:pt x="398" y="120"/>
                  </a:cubicBezTo>
                  <a:cubicBezTo>
                    <a:pt x="291" y="0"/>
                    <a:pt x="291" y="0"/>
                    <a:pt x="291" y="0"/>
                  </a:cubicBezTo>
                  <a:cubicBezTo>
                    <a:pt x="105" y="167"/>
                    <a:pt x="0" y="407"/>
                    <a:pt x="0" y="656"/>
                  </a:cubicBezTo>
                  <a:cubicBezTo>
                    <a:pt x="0" y="905"/>
                    <a:pt x="105" y="1144"/>
                    <a:pt x="291" y="1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44" name="Freeform 8"/>
            <p:cNvSpPr/>
            <p:nvPr/>
          </p:nvSpPr>
          <p:spPr bwMode="auto">
            <a:xfrm>
              <a:off x="3049588" y="3463926"/>
              <a:ext cx="15875" cy="41275"/>
            </a:xfrm>
            <a:custGeom>
              <a:avLst/>
              <a:gdLst>
                <a:gd name="T0" fmla="*/ 185 w 293"/>
                <a:gd name="T1" fmla="*/ 834 h 834"/>
                <a:gd name="T2" fmla="*/ 293 w 293"/>
                <a:gd name="T3" fmla="*/ 715 h 834"/>
                <a:gd name="T4" fmla="*/ 293 w 293"/>
                <a:gd name="T5" fmla="*/ 119 h 834"/>
                <a:gd name="T6" fmla="*/ 185 w 293"/>
                <a:gd name="T7" fmla="*/ 0 h 834"/>
                <a:gd name="T8" fmla="*/ 0 w 293"/>
                <a:gd name="T9" fmla="*/ 417 h 834"/>
                <a:gd name="T10" fmla="*/ 185 w 293"/>
                <a:gd name="T11" fmla="*/ 834 h 834"/>
              </a:gdLst>
              <a:ahLst/>
              <a:cxnLst>
                <a:cxn ang="0">
                  <a:pos x="T0" y="T1"/>
                </a:cxn>
                <a:cxn ang="0">
                  <a:pos x="T2" y="T3"/>
                </a:cxn>
                <a:cxn ang="0">
                  <a:pos x="T4" y="T5"/>
                </a:cxn>
                <a:cxn ang="0">
                  <a:pos x="T6" y="T7"/>
                </a:cxn>
                <a:cxn ang="0">
                  <a:pos x="T8" y="T9"/>
                </a:cxn>
                <a:cxn ang="0">
                  <a:pos x="T10" y="T11"/>
                </a:cxn>
              </a:cxnLst>
              <a:rect l="0" t="0" r="r" b="b"/>
              <a:pathLst>
                <a:path w="293" h="834">
                  <a:moveTo>
                    <a:pt x="185" y="834"/>
                  </a:moveTo>
                  <a:cubicBezTo>
                    <a:pt x="293" y="715"/>
                    <a:pt x="293" y="715"/>
                    <a:pt x="293" y="715"/>
                  </a:cubicBezTo>
                  <a:cubicBezTo>
                    <a:pt x="124" y="563"/>
                    <a:pt x="124" y="271"/>
                    <a:pt x="293" y="119"/>
                  </a:cubicBezTo>
                  <a:cubicBezTo>
                    <a:pt x="185" y="0"/>
                    <a:pt x="185" y="0"/>
                    <a:pt x="185" y="0"/>
                  </a:cubicBezTo>
                  <a:cubicBezTo>
                    <a:pt x="67" y="107"/>
                    <a:pt x="0" y="258"/>
                    <a:pt x="0" y="417"/>
                  </a:cubicBezTo>
                  <a:cubicBezTo>
                    <a:pt x="0" y="575"/>
                    <a:pt x="67" y="728"/>
                    <a:pt x="185"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45" name="Freeform 9"/>
            <p:cNvSpPr/>
            <p:nvPr/>
          </p:nvSpPr>
          <p:spPr bwMode="auto">
            <a:xfrm>
              <a:off x="3121025" y="3440113"/>
              <a:ext cx="25400" cy="88900"/>
            </a:xfrm>
            <a:custGeom>
              <a:avLst/>
              <a:gdLst>
                <a:gd name="T0" fmla="*/ 1 w 499"/>
                <a:gd name="T1" fmla="*/ 1639 h 1758"/>
                <a:gd name="T2" fmla="*/ 108 w 499"/>
                <a:gd name="T3" fmla="*/ 1758 h 1758"/>
                <a:gd name="T4" fmla="*/ 499 w 499"/>
                <a:gd name="T5" fmla="*/ 879 h 1758"/>
                <a:gd name="T6" fmla="*/ 108 w 499"/>
                <a:gd name="T7" fmla="*/ 0 h 1758"/>
                <a:gd name="T8" fmla="*/ 0 w 499"/>
                <a:gd name="T9" fmla="*/ 119 h 1758"/>
                <a:gd name="T10" fmla="*/ 338 w 499"/>
                <a:gd name="T11" fmla="*/ 879 h 1758"/>
                <a:gd name="T12" fmla="*/ 1 w 499"/>
                <a:gd name="T13" fmla="*/ 1639 h 1758"/>
              </a:gdLst>
              <a:ahLst/>
              <a:cxnLst>
                <a:cxn ang="0">
                  <a:pos x="T0" y="T1"/>
                </a:cxn>
                <a:cxn ang="0">
                  <a:pos x="T2" y="T3"/>
                </a:cxn>
                <a:cxn ang="0">
                  <a:pos x="T4" y="T5"/>
                </a:cxn>
                <a:cxn ang="0">
                  <a:pos x="T6" y="T7"/>
                </a:cxn>
                <a:cxn ang="0">
                  <a:pos x="T8" y="T9"/>
                </a:cxn>
                <a:cxn ang="0">
                  <a:pos x="T10" y="T11"/>
                </a:cxn>
                <a:cxn ang="0">
                  <a:pos x="T12" y="T13"/>
                </a:cxn>
              </a:cxnLst>
              <a:rect l="0" t="0" r="r" b="b"/>
              <a:pathLst>
                <a:path w="499" h="1758">
                  <a:moveTo>
                    <a:pt x="1" y="1639"/>
                  </a:moveTo>
                  <a:cubicBezTo>
                    <a:pt x="108" y="1758"/>
                    <a:pt x="108" y="1758"/>
                    <a:pt x="108" y="1758"/>
                  </a:cubicBezTo>
                  <a:cubicBezTo>
                    <a:pt x="357" y="1534"/>
                    <a:pt x="499" y="1213"/>
                    <a:pt x="499" y="879"/>
                  </a:cubicBezTo>
                  <a:cubicBezTo>
                    <a:pt x="499" y="545"/>
                    <a:pt x="357" y="224"/>
                    <a:pt x="108" y="0"/>
                  </a:cubicBezTo>
                  <a:cubicBezTo>
                    <a:pt x="0" y="119"/>
                    <a:pt x="0" y="119"/>
                    <a:pt x="0" y="119"/>
                  </a:cubicBezTo>
                  <a:cubicBezTo>
                    <a:pt x="215" y="313"/>
                    <a:pt x="338" y="590"/>
                    <a:pt x="338" y="879"/>
                  </a:cubicBezTo>
                  <a:cubicBezTo>
                    <a:pt x="338" y="1168"/>
                    <a:pt x="215" y="1445"/>
                    <a:pt x="1" y="16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46" name="Freeform 10"/>
            <p:cNvSpPr/>
            <p:nvPr/>
          </p:nvSpPr>
          <p:spPr bwMode="auto">
            <a:xfrm>
              <a:off x="3111500" y="3451226"/>
              <a:ext cx="19050" cy="66675"/>
            </a:xfrm>
            <a:custGeom>
              <a:avLst/>
              <a:gdLst>
                <a:gd name="T0" fmla="*/ 0 w 398"/>
                <a:gd name="T1" fmla="*/ 1192 h 1311"/>
                <a:gd name="T2" fmla="*/ 107 w 398"/>
                <a:gd name="T3" fmla="*/ 1311 h 1311"/>
                <a:gd name="T4" fmla="*/ 398 w 398"/>
                <a:gd name="T5" fmla="*/ 656 h 1311"/>
                <a:gd name="T6" fmla="*/ 107 w 398"/>
                <a:gd name="T7" fmla="*/ 0 h 1311"/>
                <a:gd name="T8" fmla="*/ 0 w 398"/>
                <a:gd name="T9" fmla="*/ 120 h 1311"/>
                <a:gd name="T10" fmla="*/ 238 w 398"/>
                <a:gd name="T11" fmla="*/ 656 h 1311"/>
                <a:gd name="T12" fmla="*/ 0 w 398"/>
                <a:gd name="T13" fmla="*/ 1192 h 1311"/>
              </a:gdLst>
              <a:ahLst/>
              <a:cxnLst>
                <a:cxn ang="0">
                  <a:pos x="T0" y="T1"/>
                </a:cxn>
                <a:cxn ang="0">
                  <a:pos x="T2" y="T3"/>
                </a:cxn>
                <a:cxn ang="0">
                  <a:pos x="T4" y="T5"/>
                </a:cxn>
                <a:cxn ang="0">
                  <a:pos x="T6" y="T7"/>
                </a:cxn>
                <a:cxn ang="0">
                  <a:pos x="T8" y="T9"/>
                </a:cxn>
                <a:cxn ang="0">
                  <a:pos x="T10" y="T11"/>
                </a:cxn>
                <a:cxn ang="0">
                  <a:pos x="T12" y="T13"/>
                </a:cxn>
              </a:cxnLst>
              <a:rect l="0" t="0" r="r" b="b"/>
              <a:pathLst>
                <a:path w="398" h="1311">
                  <a:moveTo>
                    <a:pt x="0" y="1192"/>
                  </a:moveTo>
                  <a:cubicBezTo>
                    <a:pt x="107" y="1311"/>
                    <a:pt x="107" y="1311"/>
                    <a:pt x="107" y="1311"/>
                  </a:cubicBezTo>
                  <a:cubicBezTo>
                    <a:pt x="292" y="1144"/>
                    <a:pt x="398" y="905"/>
                    <a:pt x="398" y="656"/>
                  </a:cubicBezTo>
                  <a:cubicBezTo>
                    <a:pt x="398" y="407"/>
                    <a:pt x="292" y="168"/>
                    <a:pt x="107" y="0"/>
                  </a:cubicBezTo>
                  <a:cubicBezTo>
                    <a:pt x="0" y="120"/>
                    <a:pt x="0" y="120"/>
                    <a:pt x="0" y="120"/>
                  </a:cubicBezTo>
                  <a:cubicBezTo>
                    <a:pt x="151" y="256"/>
                    <a:pt x="238" y="452"/>
                    <a:pt x="238" y="656"/>
                  </a:cubicBezTo>
                  <a:cubicBezTo>
                    <a:pt x="238" y="860"/>
                    <a:pt x="151" y="1055"/>
                    <a:pt x="0" y="1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47" name="Freeform 11"/>
            <p:cNvSpPr/>
            <p:nvPr/>
          </p:nvSpPr>
          <p:spPr bwMode="auto">
            <a:xfrm>
              <a:off x="3100388" y="3463926"/>
              <a:ext cx="14288" cy="41275"/>
            </a:xfrm>
            <a:custGeom>
              <a:avLst/>
              <a:gdLst>
                <a:gd name="T0" fmla="*/ 108 w 293"/>
                <a:gd name="T1" fmla="*/ 834 h 834"/>
                <a:gd name="T2" fmla="*/ 293 w 293"/>
                <a:gd name="T3" fmla="*/ 417 h 834"/>
                <a:gd name="T4" fmla="*/ 108 w 293"/>
                <a:gd name="T5" fmla="*/ 0 h 834"/>
                <a:gd name="T6" fmla="*/ 0 w 293"/>
                <a:gd name="T7" fmla="*/ 119 h 834"/>
                <a:gd name="T8" fmla="*/ 0 w 293"/>
                <a:gd name="T9" fmla="*/ 714 h 834"/>
                <a:gd name="T10" fmla="*/ 108 w 293"/>
                <a:gd name="T11" fmla="*/ 834 h 834"/>
              </a:gdLst>
              <a:ahLst/>
              <a:cxnLst>
                <a:cxn ang="0">
                  <a:pos x="T0" y="T1"/>
                </a:cxn>
                <a:cxn ang="0">
                  <a:pos x="T2" y="T3"/>
                </a:cxn>
                <a:cxn ang="0">
                  <a:pos x="T4" y="T5"/>
                </a:cxn>
                <a:cxn ang="0">
                  <a:pos x="T6" y="T7"/>
                </a:cxn>
                <a:cxn ang="0">
                  <a:pos x="T8" y="T9"/>
                </a:cxn>
                <a:cxn ang="0">
                  <a:pos x="T10" y="T11"/>
                </a:cxn>
              </a:cxnLst>
              <a:rect l="0" t="0" r="r" b="b"/>
              <a:pathLst>
                <a:path w="293" h="834">
                  <a:moveTo>
                    <a:pt x="108" y="834"/>
                  </a:moveTo>
                  <a:cubicBezTo>
                    <a:pt x="226" y="728"/>
                    <a:pt x="293" y="575"/>
                    <a:pt x="293" y="417"/>
                  </a:cubicBezTo>
                  <a:cubicBezTo>
                    <a:pt x="293" y="258"/>
                    <a:pt x="226" y="106"/>
                    <a:pt x="108" y="0"/>
                  </a:cubicBezTo>
                  <a:cubicBezTo>
                    <a:pt x="0" y="119"/>
                    <a:pt x="0" y="119"/>
                    <a:pt x="0" y="119"/>
                  </a:cubicBezTo>
                  <a:cubicBezTo>
                    <a:pt x="169" y="271"/>
                    <a:pt x="169" y="562"/>
                    <a:pt x="0" y="714"/>
                  </a:cubicBezTo>
                  <a:lnTo>
                    <a:pt x="108" y="8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pic>
        <p:nvPicPr>
          <p:cNvPr id="49"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102785"/>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667000" y="3724268"/>
            <a:ext cx="684803"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charset="0"/>
                <a:ea typeface="Segoe UI Light" charset="0"/>
                <a:cs typeface="Segoe UI Light" charset="0"/>
              </a:rPr>
              <a:t>Router</a:t>
            </a:r>
          </a:p>
        </p:txBody>
      </p:sp>
      <p:sp>
        <p:nvSpPr>
          <p:cNvPr id="33" name="TextBox 32">
            <a:extLst>
              <a:ext uri="{FF2B5EF4-FFF2-40B4-BE49-F238E27FC236}">
                <a16:creationId xmlns:a16="http://schemas.microsoft.com/office/drawing/2014/main" id="{2A1BE916-422D-4F96-AA51-1AB8FDDDA484}"/>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C7F0B29A-C434-4287-9716-8676FDE5A3E4}"/>
                  </a:ext>
                </a:extLst>
              </p14:cNvPr>
              <p14:cNvContentPartPr/>
              <p14:nvPr/>
            </p14:nvContentPartPr>
            <p14:xfrm>
              <a:off x="2610000" y="2984400"/>
              <a:ext cx="2838600" cy="1435680"/>
            </p14:xfrm>
          </p:contentPart>
        </mc:Choice>
        <mc:Fallback xmlns="">
          <p:pic>
            <p:nvPicPr>
              <p:cNvPr id="7" name="Ink 6">
                <a:extLst>
                  <a:ext uri="{FF2B5EF4-FFF2-40B4-BE49-F238E27FC236}">
                    <a16:creationId xmlns:a16="http://schemas.microsoft.com/office/drawing/2014/main" id="{C7F0B29A-C434-4287-9716-8676FDE5A3E4}"/>
                  </a:ext>
                </a:extLst>
              </p:cNvPr>
              <p:cNvPicPr/>
              <p:nvPr/>
            </p:nvPicPr>
            <p:blipFill>
              <a:blip r:embed="rId5"/>
              <a:stretch>
                <a:fillRect/>
              </a:stretch>
            </p:blipFill>
            <p:spPr>
              <a:xfrm>
                <a:off x="2600640" y="2975040"/>
                <a:ext cx="2857320" cy="1454400"/>
              </a:xfrm>
              <a:prstGeom prst="rect">
                <a:avLst/>
              </a:prstGeom>
            </p:spPr>
          </p:pic>
        </mc:Fallback>
      </mc:AlternateContent>
    </p:spTree>
    <p:extLst>
      <p:ext uri="{BB962C8B-B14F-4D97-AF65-F5344CB8AC3E}">
        <p14:creationId xmlns:p14="http://schemas.microsoft.com/office/powerpoint/2010/main" val="13651780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19</a:t>
            </a:fld>
            <a:endParaRPr lang="en-US"/>
          </a:p>
        </p:txBody>
      </p:sp>
      <p:sp>
        <p:nvSpPr>
          <p:cNvPr id="3" name="Content Placeholder 2"/>
          <p:cNvSpPr>
            <a:spLocks noGrp="1"/>
          </p:cNvSpPr>
          <p:nvPr>
            <p:ph idx="1"/>
          </p:nvPr>
        </p:nvSpPr>
        <p:spPr>
          <a:xfrm>
            <a:off x="962382" y="1524000"/>
            <a:ext cx="10270415" cy="804366"/>
          </a:xfrm>
        </p:spPr>
        <p:txBody>
          <a:bodyPr/>
          <a:lstStyle/>
          <a:p>
            <a:pPr marL="342900" indent="-342900">
              <a:buFont typeface="Arial" pitchFamily="34" charset="0"/>
              <a:buChar char="•"/>
            </a:pPr>
            <a:r>
              <a:rPr lang="en-IN"/>
              <a:t>Release =promote to successively larger and more critical environments</a:t>
            </a:r>
          </a:p>
          <a:p>
            <a:pPr marL="342900" indent="-342900">
              <a:buFont typeface="Arial" pitchFamily="34" charset="0"/>
              <a:buChar char="•"/>
            </a:pPr>
            <a:r>
              <a:rPr lang="en-IN"/>
              <a:t>Monitor how software in each environment performs &amp; continue or roll-back</a:t>
            </a:r>
          </a:p>
          <a:p>
            <a:pPr marL="342900" indent="-342900" algn="ctr">
              <a:buFont typeface="Arial" pitchFamily="34" charset="0"/>
              <a:buChar char="•"/>
            </a:pPr>
            <a:endParaRPr lang="en-US"/>
          </a:p>
        </p:txBody>
      </p:sp>
      <p:sp>
        <p:nvSpPr>
          <p:cNvPr id="4" name="Title 3"/>
          <p:cNvSpPr>
            <a:spLocks noGrp="1"/>
          </p:cNvSpPr>
          <p:nvPr>
            <p:ph type="title"/>
          </p:nvPr>
        </p:nvSpPr>
        <p:spPr/>
        <p:txBody>
          <a:bodyPr/>
          <a:lstStyle/>
          <a:p>
            <a:r>
              <a:rPr lang="en-US"/>
              <a:t>Canary* Release Pattern</a:t>
            </a:r>
            <a:br>
              <a:rPr lang="en-US"/>
            </a:br>
            <a:endParaRPr lang="en-US" sz="1800"/>
          </a:p>
        </p:txBody>
      </p:sp>
      <p:grpSp>
        <p:nvGrpSpPr>
          <p:cNvPr id="5" name="Group 4"/>
          <p:cNvGrpSpPr/>
          <p:nvPr/>
        </p:nvGrpSpPr>
        <p:grpSpPr>
          <a:xfrm>
            <a:off x="3207688" y="2418238"/>
            <a:ext cx="1363402" cy="826076"/>
            <a:chOff x="960793" y="3104038"/>
            <a:chExt cx="1363402" cy="826076"/>
          </a:xfrm>
        </p:grpSpPr>
        <p:sp>
          <p:nvSpPr>
            <p:cNvPr id="6" name="Freeform 33"/>
            <p:cNvSpPr/>
            <p:nvPr/>
          </p:nvSpPr>
          <p:spPr bwMode="auto">
            <a:xfrm>
              <a:off x="960793" y="3104038"/>
              <a:ext cx="1363402" cy="826076"/>
            </a:xfrm>
            <a:custGeom>
              <a:avLst/>
              <a:gdLst>
                <a:gd name="T0" fmla="*/ 478 w 602"/>
                <a:gd name="T1" fmla="*/ 157 h 372"/>
                <a:gd name="T2" fmla="*/ 474 w 602"/>
                <a:gd name="T3" fmla="*/ 157 h 372"/>
                <a:gd name="T4" fmla="*/ 474 w 602"/>
                <a:gd name="T5" fmla="*/ 156 h 372"/>
                <a:gd name="T6" fmla="*/ 471 w 602"/>
                <a:gd name="T7" fmla="*/ 156 h 372"/>
                <a:gd name="T8" fmla="*/ 473 w 602"/>
                <a:gd name="T9" fmla="*/ 137 h 372"/>
                <a:gd name="T10" fmla="*/ 368 w 602"/>
                <a:gd name="T11" fmla="*/ 46 h 372"/>
                <a:gd name="T12" fmla="*/ 310 w 602"/>
                <a:gd name="T13" fmla="*/ 61 h 372"/>
                <a:gd name="T14" fmla="*/ 204 w 602"/>
                <a:gd name="T15" fmla="*/ 0 h 372"/>
                <a:gd name="T16" fmla="*/ 89 w 602"/>
                <a:gd name="T17" fmla="*/ 100 h 372"/>
                <a:gd name="T18" fmla="*/ 101 w 602"/>
                <a:gd name="T19" fmla="*/ 144 h 372"/>
                <a:gd name="T20" fmla="*/ 0 w 602"/>
                <a:gd name="T21" fmla="*/ 256 h 372"/>
                <a:gd name="T22" fmla="*/ 134 w 602"/>
                <a:gd name="T23" fmla="*/ 372 h 372"/>
                <a:gd name="T24" fmla="*/ 146 w 602"/>
                <a:gd name="T25" fmla="*/ 371 h 372"/>
                <a:gd name="T26" fmla="*/ 146 w 602"/>
                <a:gd name="T27" fmla="*/ 372 h 372"/>
                <a:gd name="T28" fmla="*/ 474 w 602"/>
                <a:gd name="T29" fmla="*/ 372 h 372"/>
                <a:gd name="T30" fmla="*/ 474 w 602"/>
                <a:gd name="T31" fmla="*/ 372 h 372"/>
                <a:gd name="T32" fmla="*/ 478 w 602"/>
                <a:gd name="T33" fmla="*/ 372 h 372"/>
                <a:gd name="T34" fmla="*/ 602 w 602"/>
                <a:gd name="T35" fmla="*/ 265 h 372"/>
                <a:gd name="T36" fmla="*/ 478 w 602"/>
                <a:gd name="T37" fmla="*/ 1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2" h="372">
                  <a:moveTo>
                    <a:pt x="478" y="157"/>
                  </a:moveTo>
                  <a:cubicBezTo>
                    <a:pt x="476" y="157"/>
                    <a:pt x="475" y="157"/>
                    <a:pt x="474" y="157"/>
                  </a:cubicBezTo>
                  <a:cubicBezTo>
                    <a:pt x="474" y="156"/>
                    <a:pt x="474" y="156"/>
                    <a:pt x="474" y="156"/>
                  </a:cubicBezTo>
                  <a:cubicBezTo>
                    <a:pt x="471" y="156"/>
                    <a:pt x="471" y="156"/>
                    <a:pt x="471" y="156"/>
                  </a:cubicBezTo>
                  <a:cubicBezTo>
                    <a:pt x="472" y="150"/>
                    <a:pt x="473" y="143"/>
                    <a:pt x="473" y="137"/>
                  </a:cubicBezTo>
                  <a:cubicBezTo>
                    <a:pt x="473" y="87"/>
                    <a:pt x="426" y="46"/>
                    <a:pt x="368" y="46"/>
                  </a:cubicBezTo>
                  <a:cubicBezTo>
                    <a:pt x="346" y="46"/>
                    <a:pt x="326" y="51"/>
                    <a:pt x="310" y="61"/>
                  </a:cubicBezTo>
                  <a:cubicBezTo>
                    <a:pt x="292" y="25"/>
                    <a:pt x="251" y="0"/>
                    <a:pt x="204" y="0"/>
                  </a:cubicBezTo>
                  <a:cubicBezTo>
                    <a:pt x="140" y="0"/>
                    <a:pt x="89" y="45"/>
                    <a:pt x="89" y="100"/>
                  </a:cubicBezTo>
                  <a:cubicBezTo>
                    <a:pt x="89" y="116"/>
                    <a:pt x="93" y="131"/>
                    <a:pt x="101" y="144"/>
                  </a:cubicBezTo>
                  <a:cubicBezTo>
                    <a:pt x="43" y="157"/>
                    <a:pt x="0" y="202"/>
                    <a:pt x="0" y="256"/>
                  </a:cubicBezTo>
                  <a:cubicBezTo>
                    <a:pt x="0" y="320"/>
                    <a:pt x="60" y="372"/>
                    <a:pt x="134" y="372"/>
                  </a:cubicBezTo>
                  <a:cubicBezTo>
                    <a:pt x="138" y="372"/>
                    <a:pt x="142" y="372"/>
                    <a:pt x="146" y="371"/>
                  </a:cubicBezTo>
                  <a:cubicBezTo>
                    <a:pt x="146" y="372"/>
                    <a:pt x="146" y="372"/>
                    <a:pt x="146" y="372"/>
                  </a:cubicBezTo>
                  <a:cubicBezTo>
                    <a:pt x="474" y="372"/>
                    <a:pt x="474" y="372"/>
                    <a:pt x="474" y="372"/>
                  </a:cubicBezTo>
                  <a:cubicBezTo>
                    <a:pt x="474" y="372"/>
                    <a:pt x="474" y="372"/>
                    <a:pt x="474" y="372"/>
                  </a:cubicBezTo>
                  <a:cubicBezTo>
                    <a:pt x="475" y="372"/>
                    <a:pt x="476" y="372"/>
                    <a:pt x="478" y="372"/>
                  </a:cubicBezTo>
                  <a:cubicBezTo>
                    <a:pt x="546" y="372"/>
                    <a:pt x="602" y="324"/>
                    <a:pt x="602" y="265"/>
                  </a:cubicBezTo>
                  <a:cubicBezTo>
                    <a:pt x="602" y="205"/>
                    <a:pt x="546" y="157"/>
                    <a:pt x="478" y="157"/>
                  </a:cubicBezTo>
                  <a:close/>
                </a:path>
              </a:pathLst>
            </a:custGeom>
            <a:solidFill>
              <a:schemeClr val="bg1">
                <a:lumMod val="95000"/>
              </a:schemeClr>
            </a:solidFill>
            <a:ln w="28575">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400"/>
            </a:p>
          </p:txBody>
        </p:sp>
        <p:sp>
          <p:nvSpPr>
            <p:cNvPr id="7" name="TextBox 6"/>
            <p:cNvSpPr txBox="1"/>
            <p:nvPr/>
          </p:nvSpPr>
          <p:spPr>
            <a:xfrm>
              <a:off x="1156977" y="3193911"/>
              <a:ext cx="971035"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atin typeface="Segoe UI Light" panose="020B0502040204020203" pitchFamily="34" charset="0"/>
                  <a:cs typeface="Segoe UI Light" panose="020B0502040204020203" pitchFamily="34" charset="0"/>
                </a:rPr>
                <a:t>Internal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Users</a:t>
              </a:r>
            </a:p>
          </p:txBody>
        </p:sp>
      </p:grpSp>
      <p:sp>
        <p:nvSpPr>
          <p:cNvPr id="11" name="Freeform 23"/>
          <p:cNvSpPr>
            <a:spLocks noEditPoints="1"/>
          </p:cNvSpPr>
          <p:nvPr/>
        </p:nvSpPr>
        <p:spPr bwMode="black">
          <a:xfrm>
            <a:off x="963613" y="4897771"/>
            <a:ext cx="376918" cy="338130"/>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6"/>
          </a:solid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nvGrpSpPr>
          <p:cNvPr id="1849" name="Group 1848"/>
          <p:cNvGrpSpPr/>
          <p:nvPr/>
        </p:nvGrpSpPr>
        <p:grpSpPr>
          <a:xfrm>
            <a:off x="2889264" y="3988925"/>
            <a:ext cx="2000250" cy="1881189"/>
            <a:chOff x="2271852" y="3988924"/>
            <a:chExt cx="2000250" cy="1881189"/>
          </a:xfrm>
        </p:grpSpPr>
        <p:sp>
          <p:nvSpPr>
            <p:cNvPr id="8" name="Rectangle 7"/>
            <p:cNvSpPr/>
            <p:nvPr/>
          </p:nvSpPr>
          <p:spPr>
            <a:xfrm>
              <a:off x="2271852" y="3988924"/>
              <a:ext cx="2000250" cy="25649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t>A1</a:t>
              </a:r>
            </a:p>
          </p:txBody>
        </p:sp>
        <p:sp>
          <p:nvSpPr>
            <p:cNvPr id="10" name="Rectangle 9"/>
            <p:cNvSpPr/>
            <p:nvPr/>
          </p:nvSpPr>
          <p:spPr>
            <a:xfrm>
              <a:off x="2271852" y="3988925"/>
              <a:ext cx="2000250" cy="188118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1846" name="Group 1845"/>
            <p:cNvGrpSpPr/>
            <p:nvPr/>
          </p:nvGrpSpPr>
          <p:grpSpPr>
            <a:xfrm>
              <a:off x="2671023" y="4559237"/>
              <a:ext cx="1028703" cy="997059"/>
              <a:chOff x="2671023" y="4469452"/>
              <a:chExt cx="1028703" cy="997059"/>
            </a:xfrm>
          </p:grpSpPr>
          <p:grpSp>
            <p:nvGrpSpPr>
              <p:cNvPr id="12" name="Group 76"/>
              <p:cNvGrpSpPr/>
              <p:nvPr/>
            </p:nvGrpSpPr>
            <p:grpSpPr>
              <a:xfrm>
                <a:off x="3070623" y="4469452"/>
                <a:ext cx="629103" cy="278512"/>
                <a:chOff x="7010400" y="2133600"/>
                <a:chExt cx="1379538" cy="1065213"/>
              </a:xfrm>
              <a:solidFill>
                <a:schemeClr val="accent6"/>
              </a:solidFill>
            </p:grpSpPr>
            <p:sp>
              <p:nvSpPr>
                <p:cNvPr id="13"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0"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5"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0"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5"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0"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4"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9"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0"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1"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2"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3"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4"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5"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6"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7"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8"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59"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60" name="Group 76"/>
              <p:cNvGrpSpPr/>
              <p:nvPr/>
            </p:nvGrpSpPr>
            <p:grpSpPr>
              <a:xfrm>
                <a:off x="2671023" y="4860186"/>
                <a:ext cx="629103" cy="278512"/>
                <a:chOff x="7010400" y="2133600"/>
                <a:chExt cx="1379538" cy="1065213"/>
              </a:xfrm>
              <a:solidFill>
                <a:schemeClr val="accent6"/>
              </a:solidFill>
            </p:grpSpPr>
            <p:sp>
              <p:nvSpPr>
                <p:cNvPr id="61"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62"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63"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64"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65"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66"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67"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68"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69"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0"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1"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2"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3"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4"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5"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6"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7"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8"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79"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0"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1"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2"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3"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4"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5"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108" name="Group 76"/>
              <p:cNvGrpSpPr/>
              <p:nvPr/>
            </p:nvGrpSpPr>
            <p:grpSpPr>
              <a:xfrm>
                <a:off x="3060125" y="5187999"/>
                <a:ext cx="629103" cy="278512"/>
                <a:chOff x="7010400" y="2133600"/>
                <a:chExt cx="1379538" cy="1065213"/>
              </a:xfrm>
              <a:solidFill>
                <a:schemeClr val="accent6"/>
              </a:solidFill>
            </p:grpSpPr>
            <p:sp>
              <p:nvSpPr>
                <p:cNvPr id="109"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grpSp>
      <p:sp>
        <p:nvSpPr>
          <p:cNvPr id="157" name="TextBox 156"/>
          <p:cNvSpPr txBox="1"/>
          <p:nvPr/>
        </p:nvSpPr>
        <p:spPr>
          <a:xfrm>
            <a:off x="1515396" y="4294257"/>
            <a:ext cx="1191160"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t>New Release</a:t>
            </a:r>
          </a:p>
          <a:p>
            <a:r>
              <a:rPr lang="en-US" sz="1400"/>
              <a:t>package</a:t>
            </a:r>
          </a:p>
        </p:txBody>
      </p:sp>
      <p:grpSp>
        <p:nvGrpSpPr>
          <p:cNvPr id="1848" name="Group 1847"/>
          <p:cNvGrpSpPr/>
          <p:nvPr/>
        </p:nvGrpSpPr>
        <p:grpSpPr>
          <a:xfrm>
            <a:off x="6064258" y="3988925"/>
            <a:ext cx="2000250" cy="1881189"/>
            <a:chOff x="4484374" y="3988924"/>
            <a:chExt cx="2000250" cy="1881189"/>
          </a:xfrm>
        </p:grpSpPr>
        <p:sp>
          <p:nvSpPr>
            <p:cNvPr id="158" name="Rectangle 157"/>
            <p:cNvSpPr/>
            <p:nvPr/>
          </p:nvSpPr>
          <p:spPr>
            <a:xfrm>
              <a:off x="4484374" y="3988924"/>
              <a:ext cx="2000250" cy="25649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t>A2</a:t>
              </a:r>
            </a:p>
          </p:txBody>
        </p:sp>
        <p:sp>
          <p:nvSpPr>
            <p:cNvPr id="159" name="Rectangle 158"/>
            <p:cNvSpPr/>
            <p:nvPr/>
          </p:nvSpPr>
          <p:spPr>
            <a:xfrm>
              <a:off x="4484374" y="3988925"/>
              <a:ext cx="2000250" cy="188118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496" name="Group 495"/>
            <p:cNvGrpSpPr/>
            <p:nvPr/>
          </p:nvGrpSpPr>
          <p:grpSpPr>
            <a:xfrm>
              <a:off x="4723596" y="4440469"/>
              <a:ext cx="1521807" cy="1234594"/>
              <a:chOff x="5019472" y="4827577"/>
              <a:chExt cx="1521807" cy="1234594"/>
            </a:xfrm>
            <a:solidFill>
              <a:schemeClr val="accent6"/>
            </a:solidFill>
          </p:grpSpPr>
          <p:grpSp>
            <p:nvGrpSpPr>
              <p:cNvPr id="160" name="Group 76"/>
              <p:cNvGrpSpPr/>
              <p:nvPr/>
            </p:nvGrpSpPr>
            <p:grpSpPr>
              <a:xfrm>
                <a:off x="5469543" y="4827577"/>
                <a:ext cx="629103" cy="278512"/>
                <a:chOff x="7010400" y="2133600"/>
                <a:chExt cx="1379538" cy="1065213"/>
              </a:xfrm>
              <a:grpFill/>
            </p:grpSpPr>
            <p:sp>
              <p:nvSpPr>
                <p:cNvPr id="161"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4"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5"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6"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7"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8"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9"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0"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1"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2"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3"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4"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5"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6"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7"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8"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99"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00"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01"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02"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03"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04"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05"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06"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0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208" name="Group 76"/>
              <p:cNvGrpSpPr/>
              <p:nvPr/>
            </p:nvGrpSpPr>
            <p:grpSpPr>
              <a:xfrm>
                <a:off x="5019472" y="5017679"/>
                <a:ext cx="629103" cy="278512"/>
                <a:chOff x="7010400" y="2133600"/>
                <a:chExt cx="1379538" cy="1065213"/>
              </a:xfrm>
              <a:grpFill/>
            </p:grpSpPr>
            <p:sp>
              <p:nvSpPr>
                <p:cNvPr id="209"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0"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1"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2"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3"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4"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5"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6"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7"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8"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19"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0"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1"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2"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3"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4"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5"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6"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7"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8"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29"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0"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1"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2"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3"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4"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5"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6"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7"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8"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39"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0"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1"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2"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3"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4"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5"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6"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7"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8"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49"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50"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51"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52"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53"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54"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5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256" name="Group 76"/>
              <p:cNvGrpSpPr/>
              <p:nvPr/>
            </p:nvGrpSpPr>
            <p:grpSpPr>
              <a:xfrm>
                <a:off x="5772160" y="5783659"/>
                <a:ext cx="629103" cy="278512"/>
                <a:chOff x="7010400" y="2133600"/>
                <a:chExt cx="1379538" cy="1065213"/>
              </a:xfrm>
              <a:grpFill/>
            </p:grpSpPr>
            <p:sp>
              <p:nvSpPr>
                <p:cNvPr id="257"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58"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59"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0"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1"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2"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3"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4"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5"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6"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7"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8"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69"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0"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1"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2"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3"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4"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5"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6"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7"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8"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79"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0"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1"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2"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3"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4"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5"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6"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7"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8"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89"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0"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1"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2"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3"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4"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5"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6"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7"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8"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299"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00"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01"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02"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03"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304" name="Group 76"/>
              <p:cNvGrpSpPr/>
              <p:nvPr/>
            </p:nvGrpSpPr>
            <p:grpSpPr>
              <a:xfrm>
                <a:off x="5072669" y="5724819"/>
                <a:ext cx="629103" cy="278512"/>
                <a:chOff x="7010400" y="2133600"/>
                <a:chExt cx="1379538" cy="1065213"/>
              </a:xfrm>
              <a:grpFill/>
            </p:grpSpPr>
            <p:sp>
              <p:nvSpPr>
                <p:cNvPr id="305"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06"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07"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08"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09"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0"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1"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2"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3"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4"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5"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6"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7"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8"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19"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0"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1"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2"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3"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4"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5"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6"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7"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8"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29"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0"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1"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2"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3"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4"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5"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6"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7"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8"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39"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0"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1"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2"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3"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4"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5"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6"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7"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8"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49"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50"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51"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352" name="Group 76"/>
              <p:cNvGrpSpPr/>
              <p:nvPr/>
            </p:nvGrpSpPr>
            <p:grpSpPr>
              <a:xfrm>
                <a:off x="5772160" y="5105121"/>
                <a:ext cx="629103" cy="278512"/>
                <a:chOff x="7010400" y="2133600"/>
                <a:chExt cx="1379538" cy="1065213"/>
              </a:xfrm>
              <a:grpFill/>
            </p:grpSpPr>
            <p:sp>
              <p:nvSpPr>
                <p:cNvPr id="353"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54"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55"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56"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57"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58"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59"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0"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1"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2"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3"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4"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5"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6"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7"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8"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69"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0"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1"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2"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3"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4"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5"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6"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7"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8"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79"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0"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1"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2"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3"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4"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5"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6"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7"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8"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89"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0"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1"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2"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3"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4"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5"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6"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7"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8"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399"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400" name="Group 76"/>
              <p:cNvGrpSpPr/>
              <p:nvPr/>
            </p:nvGrpSpPr>
            <p:grpSpPr>
              <a:xfrm>
                <a:off x="5912176" y="5445589"/>
                <a:ext cx="629103" cy="278512"/>
                <a:chOff x="7010400" y="2133600"/>
                <a:chExt cx="1379538" cy="1065213"/>
              </a:xfrm>
              <a:grpFill/>
            </p:grpSpPr>
            <p:sp>
              <p:nvSpPr>
                <p:cNvPr id="401"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02"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03"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04"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05"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06"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07"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08"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09"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0"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1"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2"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3"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4"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5"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6"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7"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8"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19"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0"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1"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2"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3"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4"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5"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6"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7"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8"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29"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0"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1"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2"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3"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4"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5"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6"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7"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8"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39"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40"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41"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42"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43"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44"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45"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46"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4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448" name="Group 76"/>
              <p:cNvGrpSpPr/>
              <p:nvPr/>
            </p:nvGrpSpPr>
            <p:grpSpPr>
              <a:xfrm>
                <a:off x="5322089" y="5345508"/>
                <a:ext cx="629103" cy="278512"/>
                <a:chOff x="7010400" y="2133600"/>
                <a:chExt cx="1379538" cy="1065213"/>
              </a:xfrm>
              <a:grpFill/>
            </p:grpSpPr>
            <p:sp>
              <p:nvSpPr>
                <p:cNvPr id="449"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0"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1"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2"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3"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4"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5"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6"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7"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8"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59"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0"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1"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2"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3"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4"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5"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6"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7"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8"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69"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0"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1"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2"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3"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4"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5"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6"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7"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8"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79"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0"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1"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2"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3"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4"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5"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6"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7"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8"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89"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90"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91"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92"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93"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94"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49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grpSp>
      <p:grpSp>
        <p:nvGrpSpPr>
          <p:cNvPr id="1847" name="Group 1846"/>
          <p:cNvGrpSpPr/>
          <p:nvPr/>
        </p:nvGrpSpPr>
        <p:grpSpPr>
          <a:xfrm>
            <a:off x="9239251" y="3988925"/>
            <a:ext cx="2000250" cy="1881189"/>
            <a:chOff x="6819359" y="3988924"/>
            <a:chExt cx="2000250" cy="1881189"/>
          </a:xfrm>
        </p:grpSpPr>
        <p:sp>
          <p:nvSpPr>
            <p:cNvPr id="497" name="Rectangle 496"/>
            <p:cNvSpPr/>
            <p:nvPr/>
          </p:nvSpPr>
          <p:spPr>
            <a:xfrm>
              <a:off x="6819359" y="3988924"/>
              <a:ext cx="2000250" cy="25649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t>A3</a:t>
              </a:r>
            </a:p>
          </p:txBody>
        </p:sp>
        <p:sp>
          <p:nvSpPr>
            <p:cNvPr id="498" name="Rectangle 497"/>
            <p:cNvSpPr/>
            <p:nvPr/>
          </p:nvSpPr>
          <p:spPr>
            <a:xfrm>
              <a:off x="6819359" y="3988925"/>
              <a:ext cx="2000250" cy="188118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836" name="Group 835"/>
            <p:cNvGrpSpPr/>
            <p:nvPr/>
          </p:nvGrpSpPr>
          <p:grpSpPr>
            <a:xfrm>
              <a:off x="6857940" y="4529076"/>
              <a:ext cx="1913196" cy="1057380"/>
              <a:chOff x="8335759" y="4764298"/>
              <a:chExt cx="2306566" cy="1274787"/>
            </a:xfrm>
            <a:solidFill>
              <a:schemeClr val="accent6"/>
            </a:solidFill>
          </p:grpSpPr>
          <p:grpSp>
            <p:nvGrpSpPr>
              <p:cNvPr id="837" name="Group 76"/>
              <p:cNvGrpSpPr/>
              <p:nvPr/>
            </p:nvGrpSpPr>
            <p:grpSpPr>
              <a:xfrm>
                <a:off x="8785830" y="4804491"/>
                <a:ext cx="629103" cy="278512"/>
                <a:chOff x="7010400" y="2133600"/>
                <a:chExt cx="1379538" cy="1065213"/>
              </a:xfrm>
              <a:grpFill/>
            </p:grpSpPr>
            <p:sp>
              <p:nvSpPr>
                <p:cNvPr id="1798"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9"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0"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1"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2"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3"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4"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5"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6"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7"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8"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09"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0"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1"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2"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3"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4"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5"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6"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7"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8"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19"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0"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1"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2"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3"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4"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5"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6"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7"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8"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29"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0"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1"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2"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3"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4"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5"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6"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7"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8"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39"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40"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41"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42"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43"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84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38" name="Group 76"/>
              <p:cNvGrpSpPr/>
              <p:nvPr/>
            </p:nvGrpSpPr>
            <p:grpSpPr>
              <a:xfrm>
                <a:off x="8335759" y="4994593"/>
                <a:ext cx="629103" cy="278512"/>
                <a:chOff x="7010400" y="2133600"/>
                <a:chExt cx="1379538" cy="1065213"/>
              </a:xfrm>
              <a:grpFill/>
            </p:grpSpPr>
            <p:sp>
              <p:nvSpPr>
                <p:cNvPr id="1751"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2"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3"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4"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5"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6"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7"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8"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9"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0"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1"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2"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3"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4"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5"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6"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7"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8"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69"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0"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1"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2"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3"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4"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5"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6"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7"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8"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79"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0"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1"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2"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3"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4"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5"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6"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7"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8"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89"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0"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1"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2"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3"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4"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5"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6"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9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39" name="Group 76"/>
              <p:cNvGrpSpPr/>
              <p:nvPr/>
            </p:nvGrpSpPr>
            <p:grpSpPr>
              <a:xfrm>
                <a:off x="9088447" y="5760573"/>
                <a:ext cx="629103" cy="278512"/>
                <a:chOff x="7010400" y="2133600"/>
                <a:chExt cx="1379538" cy="1065213"/>
              </a:xfrm>
              <a:grpFill/>
            </p:grpSpPr>
            <p:sp>
              <p:nvSpPr>
                <p:cNvPr id="1704"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5"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6"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7"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8"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9"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0"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1"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2"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3"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4"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5"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6"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7"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8"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19"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0"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1"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2"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3"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4"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5"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6"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7"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8"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29"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0"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1"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2"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3"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4"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5"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6"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7"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8"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39"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0"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1"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2"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3"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4"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5"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6"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7"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8"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49"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50"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0" name="Group 76"/>
              <p:cNvGrpSpPr/>
              <p:nvPr/>
            </p:nvGrpSpPr>
            <p:grpSpPr>
              <a:xfrm>
                <a:off x="8388956" y="5701733"/>
                <a:ext cx="629103" cy="278512"/>
                <a:chOff x="7010400" y="2133600"/>
                <a:chExt cx="1379538" cy="1065213"/>
              </a:xfrm>
              <a:grpFill/>
            </p:grpSpPr>
            <p:sp>
              <p:nvSpPr>
                <p:cNvPr id="1657"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8"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9"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0"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1"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2"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3"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4"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5"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6"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7"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8"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69"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0"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1"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2"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3"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4"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5"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6"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7"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8"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79"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0"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1"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2"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3"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4"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5"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6"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7"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8"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89"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0"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1"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2"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3"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4"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5"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6"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7"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8"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99"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0"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1"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2"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703"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1" name="Group 76"/>
              <p:cNvGrpSpPr/>
              <p:nvPr/>
            </p:nvGrpSpPr>
            <p:grpSpPr>
              <a:xfrm>
                <a:off x="9088447" y="5082035"/>
                <a:ext cx="629103" cy="278512"/>
                <a:chOff x="7010400" y="2133600"/>
                <a:chExt cx="1379538" cy="1065213"/>
              </a:xfrm>
              <a:grpFill/>
            </p:grpSpPr>
            <p:sp>
              <p:nvSpPr>
                <p:cNvPr id="1610"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11"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12"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13"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14"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15"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16"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17"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18"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19"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0"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1"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2"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3"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4"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5"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6"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7"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8"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29"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0"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1"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2"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3"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4"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5"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6"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7"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8"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39"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0"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1"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2"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3"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4"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5"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6"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7"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8"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49"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0"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1"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2"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3"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4"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5"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56"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2" name="Group 76"/>
              <p:cNvGrpSpPr/>
              <p:nvPr/>
            </p:nvGrpSpPr>
            <p:grpSpPr>
              <a:xfrm>
                <a:off x="9228463" y="5422503"/>
                <a:ext cx="629103" cy="278512"/>
                <a:chOff x="7010400" y="2133600"/>
                <a:chExt cx="1379538" cy="1065213"/>
              </a:xfrm>
              <a:grpFill/>
            </p:grpSpPr>
            <p:sp>
              <p:nvSpPr>
                <p:cNvPr id="1563"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64"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65"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66"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67"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68"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69"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0"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1"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2"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3"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4"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5"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6"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7"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8"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79"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0"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1"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2"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3"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4"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5"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6"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7"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8"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89"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0"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1"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2"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3"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4"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5"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6"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7"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8"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99"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0"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1"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2"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3"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4"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5"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6"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7"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8"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609"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3" name="Group 76"/>
              <p:cNvGrpSpPr/>
              <p:nvPr/>
            </p:nvGrpSpPr>
            <p:grpSpPr>
              <a:xfrm>
                <a:off x="8342998" y="5397720"/>
                <a:ext cx="629103" cy="278512"/>
                <a:chOff x="7010400" y="2133600"/>
                <a:chExt cx="1379538" cy="1065213"/>
              </a:xfrm>
              <a:grpFill/>
            </p:grpSpPr>
            <p:sp>
              <p:nvSpPr>
                <p:cNvPr id="1516"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7"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8"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9"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0"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1"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2"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3"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4"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5"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6"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7"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8"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29"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0"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1"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2"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3"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4"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5"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6"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7"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8"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39"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0"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1"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2"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3"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4"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5"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6"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7"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8"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49"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0"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1"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2"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3"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4"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5"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6"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7"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8"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59"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60"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61"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62"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4" name="Group 76"/>
              <p:cNvGrpSpPr/>
              <p:nvPr/>
            </p:nvGrpSpPr>
            <p:grpSpPr>
              <a:xfrm>
                <a:off x="9240847" y="5234435"/>
                <a:ext cx="629103" cy="278512"/>
                <a:chOff x="7010400" y="2133600"/>
                <a:chExt cx="1379538" cy="1065213"/>
              </a:xfrm>
              <a:grpFill/>
            </p:grpSpPr>
            <p:sp>
              <p:nvSpPr>
                <p:cNvPr id="1469"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0"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1"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2"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3"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4"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5"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6"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7"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8"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79"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0"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1"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2"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3"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4"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5"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6"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7"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8"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89"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0"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1"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2"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3"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4"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5"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6"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7"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8"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99"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0"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1"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2"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3"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4"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5"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6"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7"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8"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09"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0"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1"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2"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3"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4"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51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5" name="Group 76"/>
              <p:cNvGrpSpPr/>
              <p:nvPr/>
            </p:nvGrpSpPr>
            <p:grpSpPr>
              <a:xfrm>
                <a:off x="9393247" y="5386835"/>
                <a:ext cx="629103" cy="278512"/>
                <a:chOff x="7010400" y="2133600"/>
                <a:chExt cx="1379538" cy="1065213"/>
              </a:xfrm>
              <a:grpFill/>
            </p:grpSpPr>
            <p:sp>
              <p:nvSpPr>
                <p:cNvPr id="1422"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3"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4"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5"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6"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7"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8"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9"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0"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1"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2"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3"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4"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5"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6"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7"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8"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39"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0"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1"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2"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3"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4"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5"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6"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7"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8"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49"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0"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1"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2"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3"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4"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5"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6"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7"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8"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59"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0"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1"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2"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3"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4"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5"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6"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7"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68"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6" name="Group 76"/>
              <p:cNvGrpSpPr/>
              <p:nvPr/>
            </p:nvGrpSpPr>
            <p:grpSpPr>
              <a:xfrm>
                <a:off x="9508069" y="5539235"/>
                <a:ext cx="629103" cy="278512"/>
                <a:chOff x="7010400" y="2133600"/>
                <a:chExt cx="1379538" cy="1065213"/>
              </a:xfrm>
              <a:grpFill/>
            </p:grpSpPr>
            <p:sp>
              <p:nvSpPr>
                <p:cNvPr id="1375"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6"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7"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8"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9"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0"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1"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2"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3"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4"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5"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6"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7"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8"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89"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0"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1"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2"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3"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4"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5"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6"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7"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8"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99"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0"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1"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2"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3"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4"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5"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6"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7"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8"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09"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0"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1"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2"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3"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4"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5"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6"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7"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8"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19"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0"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421"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7" name="Group 76"/>
              <p:cNvGrpSpPr/>
              <p:nvPr/>
            </p:nvGrpSpPr>
            <p:grpSpPr>
              <a:xfrm>
                <a:off x="9660469" y="5691635"/>
                <a:ext cx="629103" cy="278512"/>
                <a:chOff x="7010400" y="2133600"/>
                <a:chExt cx="1379538" cy="1065213"/>
              </a:xfrm>
              <a:grpFill/>
            </p:grpSpPr>
            <p:sp>
              <p:nvSpPr>
                <p:cNvPr id="1328"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9"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0"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1"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2"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3"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4"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5"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6"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7"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8"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39"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0"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1"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2"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3"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4"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5"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6"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7"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8"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49"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0"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1"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2"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3"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4"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5"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6"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7"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8"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59"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0"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1"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2"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3"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4"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5"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6"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7"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8"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69"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0"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1"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2"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3"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7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8" name="Group 76"/>
              <p:cNvGrpSpPr/>
              <p:nvPr/>
            </p:nvGrpSpPr>
            <p:grpSpPr>
              <a:xfrm>
                <a:off x="8488159" y="5146993"/>
                <a:ext cx="629103" cy="278512"/>
                <a:chOff x="7010400" y="2133600"/>
                <a:chExt cx="1379538" cy="1065213"/>
              </a:xfrm>
              <a:grpFill/>
            </p:grpSpPr>
            <p:sp>
              <p:nvSpPr>
                <p:cNvPr id="1281"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2"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3"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4"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5"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6"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7"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8"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9"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0"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1"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2"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3"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4"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5"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6"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7"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8"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99"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0"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1"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2"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3"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4"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5"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6"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7"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8"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09"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0"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1"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2"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3"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4"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5"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6"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7"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8"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19"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0"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1"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2"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3"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4"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5"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6"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32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49" name="Group 76"/>
              <p:cNvGrpSpPr/>
              <p:nvPr/>
            </p:nvGrpSpPr>
            <p:grpSpPr>
              <a:xfrm>
                <a:off x="8640559" y="5299393"/>
                <a:ext cx="629103" cy="278512"/>
                <a:chOff x="7010400" y="2133600"/>
                <a:chExt cx="1379538" cy="1065213"/>
              </a:xfrm>
              <a:grpFill/>
            </p:grpSpPr>
            <p:sp>
              <p:nvSpPr>
                <p:cNvPr id="1234"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5"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6"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7"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8"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9"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0"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1"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2"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3"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4"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5"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6"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7"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8"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49"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0"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1"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2"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3"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4"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5"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6"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7"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8"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59"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0"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1"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2"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3"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4"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5"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6"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7"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8"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69"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0"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1"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2"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3"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4"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5"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6"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7"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8"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79"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80"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50" name="Group 76"/>
              <p:cNvGrpSpPr/>
              <p:nvPr/>
            </p:nvGrpSpPr>
            <p:grpSpPr>
              <a:xfrm>
                <a:off x="8792959" y="5451793"/>
                <a:ext cx="629103" cy="278512"/>
                <a:chOff x="7010400" y="2133600"/>
                <a:chExt cx="1379538" cy="1065213"/>
              </a:xfrm>
              <a:grpFill/>
            </p:grpSpPr>
            <p:sp>
              <p:nvSpPr>
                <p:cNvPr id="1187"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8"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9"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0"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1"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2"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3"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4"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5"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6"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7"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8"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99"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0"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1"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2"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3"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4"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5"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6"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7"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8"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09"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0"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1"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2"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3"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4"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5"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6"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7"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8"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19"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0"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1"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2"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3"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4"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5"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6"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7"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8"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29"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0"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1"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2"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233"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51" name="Group 76"/>
              <p:cNvGrpSpPr/>
              <p:nvPr/>
            </p:nvGrpSpPr>
            <p:grpSpPr>
              <a:xfrm>
                <a:off x="8945359" y="5604193"/>
                <a:ext cx="629103" cy="278512"/>
                <a:chOff x="7010400" y="2133600"/>
                <a:chExt cx="1379538" cy="1065213"/>
              </a:xfrm>
              <a:grpFill/>
            </p:grpSpPr>
            <p:sp>
              <p:nvSpPr>
                <p:cNvPr id="1140"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1"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2"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3"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4"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5"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6"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7"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8"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49"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0"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1"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2"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3"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4"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5"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6"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7"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8"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59"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0"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1"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2"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3"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4"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5"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6"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7"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8"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69"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0"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1"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2"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3"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4"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5"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6"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7"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8"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79"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0"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1"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2"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3"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4"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5"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86"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52" name="Group 76"/>
              <p:cNvGrpSpPr/>
              <p:nvPr/>
            </p:nvGrpSpPr>
            <p:grpSpPr>
              <a:xfrm>
                <a:off x="9097759" y="5756593"/>
                <a:ext cx="629103" cy="278512"/>
                <a:chOff x="7010400" y="2133600"/>
                <a:chExt cx="1379538" cy="1065213"/>
              </a:xfrm>
              <a:grpFill/>
            </p:grpSpPr>
            <p:sp>
              <p:nvSpPr>
                <p:cNvPr id="1093"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94"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95"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96"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97"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98"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99"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0"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1"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2"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3"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4"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5"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6"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7"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8"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09"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0"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1"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2"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3"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4"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5"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6"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7"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8"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19"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0"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1"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2"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3"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4"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5"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6"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7"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8"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29"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0"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1"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2"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3"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4"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5"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6"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7"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8"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139"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53" name="Group 76"/>
              <p:cNvGrpSpPr/>
              <p:nvPr/>
            </p:nvGrpSpPr>
            <p:grpSpPr>
              <a:xfrm>
                <a:off x="8938230" y="4956891"/>
                <a:ext cx="629103" cy="278512"/>
                <a:chOff x="7010400" y="2133600"/>
                <a:chExt cx="1379538" cy="1065213"/>
              </a:xfrm>
              <a:grpFill/>
            </p:grpSpPr>
            <p:sp>
              <p:nvSpPr>
                <p:cNvPr id="1046"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7"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8"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9"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0"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1"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2"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3"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4"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5"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6"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7"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8"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59"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0"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1"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2"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3"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4"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5"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6"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7"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8"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69"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0"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1"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2"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3"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4"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5"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6"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7"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8"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79"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0"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1"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2"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3"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4"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5"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6"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7"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8"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89"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90"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91"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92"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54" name="Group 76"/>
              <p:cNvGrpSpPr/>
              <p:nvPr/>
            </p:nvGrpSpPr>
            <p:grpSpPr>
              <a:xfrm>
                <a:off x="9556022" y="4764298"/>
                <a:ext cx="629103" cy="278512"/>
                <a:chOff x="7010400" y="2133600"/>
                <a:chExt cx="1379538" cy="1065213"/>
              </a:xfrm>
              <a:grpFill/>
            </p:grpSpPr>
            <p:sp>
              <p:nvSpPr>
                <p:cNvPr id="999"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0"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1"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2"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3"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4"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5"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6"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7"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8"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09"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0"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1"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2"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3"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4"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5"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6"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7"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8"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19"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0"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1"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2"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3"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4"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5"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6"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7"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8"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29"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0"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1"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2"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3"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4"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5"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6"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7"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8"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39"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0"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1"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2"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3"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4"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104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55" name="Group 76"/>
              <p:cNvGrpSpPr/>
              <p:nvPr/>
            </p:nvGrpSpPr>
            <p:grpSpPr>
              <a:xfrm>
                <a:off x="9708422" y="4916698"/>
                <a:ext cx="629103" cy="278512"/>
                <a:chOff x="7010400" y="2133600"/>
                <a:chExt cx="1379538" cy="1065213"/>
              </a:xfrm>
              <a:grpFill/>
            </p:grpSpPr>
            <p:sp>
              <p:nvSpPr>
                <p:cNvPr id="952"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3"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4"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5"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6"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7"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8"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9"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0"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1"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2"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3"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4"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5"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6"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7"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8"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69"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0"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1"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2"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3"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4"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5"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6"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7"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8"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79"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0"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1"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2"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3"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4"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5"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6"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7"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8"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89"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0"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1"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2"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3"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4"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5"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6"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7"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98"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56" name="Group 76"/>
              <p:cNvGrpSpPr/>
              <p:nvPr/>
            </p:nvGrpSpPr>
            <p:grpSpPr>
              <a:xfrm>
                <a:off x="9860822" y="5069098"/>
                <a:ext cx="629103" cy="278512"/>
                <a:chOff x="7010400" y="2133600"/>
                <a:chExt cx="1379538" cy="1065213"/>
              </a:xfrm>
              <a:grpFill/>
            </p:grpSpPr>
            <p:sp>
              <p:nvSpPr>
                <p:cNvPr id="905"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6"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7"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8"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9"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0"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1"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2"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3"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4"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5"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6"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7"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8"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19"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0"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1"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2"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3"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4"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5"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6"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7"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8"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29"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0"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1"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2"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3"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4"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5"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6"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7"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8"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39"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0"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1"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2"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3"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4"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5"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6"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7"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8"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49"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0"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51"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857" name="Group 76"/>
              <p:cNvGrpSpPr/>
              <p:nvPr/>
            </p:nvGrpSpPr>
            <p:grpSpPr>
              <a:xfrm>
                <a:off x="10013222" y="5221498"/>
                <a:ext cx="629103" cy="278512"/>
                <a:chOff x="7010400" y="2133600"/>
                <a:chExt cx="1379538" cy="1065213"/>
              </a:xfrm>
              <a:grpFill/>
            </p:grpSpPr>
            <p:sp>
              <p:nvSpPr>
                <p:cNvPr id="858" name="Freeform 161"/>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59" name="Freeform 162"/>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0" name="Freeform 163"/>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1" name="Freeform 164"/>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2" name="Freeform 165"/>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3" name="Freeform 166"/>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4" name="Freeform 167"/>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5" name="Freeform 168"/>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6" name="Freeform 169"/>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7" name="Freeform 170"/>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8" name="Freeform 171"/>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69" name="Freeform 172"/>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0" name="Freeform 173"/>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1" name="Freeform 174"/>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2" name="Freeform 175"/>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3" name="Freeform 176"/>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4" name="Freeform 177"/>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5" name="Freeform 178"/>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6" name="Freeform 179"/>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7" name="Freeform 180"/>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8" name="Freeform 181"/>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79" name="Freeform 182"/>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0" name="Freeform 183"/>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1" name="Freeform 184"/>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2" name="Freeform 185"/>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3" name="Freeform 186"/>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4" name="Freeform 187"/>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5" name="Freeform 188"/>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6" name="Freeform 189"/>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7" name="Freeform 190"/>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8" name="Freeform 191"/>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2">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89" name="Freeform 192"/>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0" name="Freeform 193"/>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1" name="Freeform 194"/>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2" name="Freeform 195"/>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3" name="Freeform 196"/>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4" name="Freeform 197"/>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5" name="Freeform 198"/>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6" name="Freeform 199"/>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7" name="Freeform 200"/>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2">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8" name="Freeform 201"/>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899" name="Freeform 202"/>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0" name="Freeform 203"/>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1" name="Freeform 204"/>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2" name="Freeform 205"/>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3" name="Freeform 206"/>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sp>
              <p:nvSpPr>
                <p:cNvPr id="9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grpSp>
      <p:sp>
        <p:nvSpPr>
          <p:cNvPr id="1851" name="Down Arrow 1850"/>
          <p:cNvSpPr/>
          <p:nvPr/>
        </p:nvSpPr>
        <p:spPr>
          <a:xfrm rot="16200000">
            <a:off x="8479599" y="4457774"/>
            <a:ext cx="400963" cy="1199984"/>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sz="1400"/>
              <a:t>After A2 is ok</a:t>
            </a:r>
          </a:p>
        </p:txBody>
      </p:sp>
      <p:sp>
        <p:nvSpPr>
          <p:cNvPr id="1854" name="Down Arrow 1853"/>
          <p:cNvSpPr/>
          <p:nvPr/>
        </p:nvSpPr>
        <p:spPr>
          <a:xfrm rot="16200000">
            <a:off x="5297118" y="4457774"/>
            <a:ext cx="400963" cy="1199984"/>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sz="1400"/>
          </a:p>
        </p:txBody>
      </p:sp>
      <p:sp>
        <p:nvSpPr>
          <p:cNvPr id="1856" name="Down Arrow 1855"/>
          <p:cNvSpPr/>
          <p:nvPr/>
        </p:nvSpPr>
        <p:spPr>
          <a:xfrm rot="16200000">
            <a:off x="1950153" y="4457774"/>
            <a:ext cx="400963" cy="1199984"/>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sz="1400"/>
          </a:p>
        </p:txBody>
      </p:sp>
      <p:grpSp>
        <p:nvGrpSpPr>
          <p:cNvPr id="1867" name="Group 1866"/>
          <p:cNvGrpSpPr/>
          <p:nvPr/>
        </p:nvGrpSpPr>
        <p:grpSpPr>
          <a:xfrm>
            <a:off x="8392791" y="3417265"/>
            <a:ext cx="563563" cy="356394"/>
            <a:chOff x="6923088" y="2887663"/>
            <a:chExt cx="1127125" cy="712787"/>
          </a:xfrm>
          <a:solidFill>
            <a:schemeClr val="accent6"/>
          </a:solidFill>
        </p:grpSpPr>
        <p:sp>
          <p:nvSpPr>
            <p:cNvPr id="1860" name="Freeform 5"/>
            <p:cNvSpPr>
              <a:spLocks noEditPoints="1"/>
            </p:cNvSpPr>
            <p:nvPr/>
          </p:nvSpPr>
          <p:spPr bwMode="auto">
            <a:xfrm>
              <a:off x="6923088" y="2986088"/>
              <a:ext cx="1127125" cy="614362"/>
            </a:xfrm>
            <a:custGeom>
              <a:avLst/>
              <a:gdLst>
                <a:gd name="T0" fmla="*/ 8534 w 8708"/>
                <a:gd name="T1" fmla="*/ 2743 h 4746"/>
                <a:gd name="T2" fmla="*/ 7039 w 8708"/>
                <a:gd name="T3" fmla="*/ 2743 h 4746"/>
                <a:gd name="T4" fmla="*/ 6925 w 8708"/>
                <a:gd name="T5" fmla="*/ 131 h 4746"/>
                <a:gd name="T6" fmla="*/ 6794 w 8708"/>
                <a:gd name="T7" fmla="*/ 0 h 4746"/>
                <a:gd name="T8" fmla="*/ 6663 w 8708"/>
                <a:gd name="T9" fmla="*/ 131 h 4746"/>
                <a:gd name="T10" fmla="*/ 6549 w 8708"/>
                <a:gd name="T11" fmla="*/ 2743 h 4746"/>
                <a:gd name="T12" fmla="*/ 174 w 8708"/>
                <a:gd name="T13" fmla="*/ 2743 h 4746"/>
                <a:gd name="T14" fmla="*/ 0 w 8708"/>
                <a:gd name="T15" fmla="*/ 2918 h 4746"/>
                <a:gd name="T16" fmla="*/ 0 w 8708"/>
                <a:gd name="T17" fmla="*/ 4311 h 4746"/>
                <a:gd name="T18" fmla="*/ 174 w 8708"/>
                <a:gd name="T19" fmla="*/ 4485 h 4746"/>
                <a:gd name="T20" fmla="*/ 697 w 8708"/>
                <a:gd name="T21" fmla="*/ 4485 h 4746"/>
                <a:gd name="T22" fmla="*/ 697 w 8708"/>
                <a:gd name="T23" fmla="*/ 4746 h 4746"/>
                <a:gd name="T24" fmla="*/ 1742 w 8708"/>
                <a:gd name="T25" fmla="*/ 4746 h 4746"/>
                <a:gd name="T26" fmla="*/ 1742 w 8708"/>
                <a:gd name="T27" fmla="*/ 4485 h 4746"/>
                <a:gd name="T28" fmla="*/ 6977 w 8708"/>
                <a:gd name="T29" fmla="*/ 4485 h 4746"/>
                <a:gd name="T30" fmla="*/ 6977 w 8708"/>
                <a:gd name="T31" fmla="*/ 4746 h 4746"/>
                <a:gd name="T32" fmla="*/ 8022 w 8708"/>
                <a:gd name="T33" fmla="*/ 4746 h 4746"/>
                <a:gd name="T34" fmla="*/ 8022 w 8708"/>
                <a:gd name="T35" fmla="*/ 4485 h 4746"/>
                <a:gd name="T36" fmla="*/ 8534 w 8708"/>
                <a:gd name="T37" fmla="*/ 4485 h 4746"/>
                <a:gd name="T38" fmla="*/ 8708 w 8708"/>
                <a:gd name="T39" fmla="*/ 4311 h 4746"/>
                <a:gd name="T40" fmla="*/ 8708 w 8708"/>
                <a:gd name="T41" fmla="*/ 2918 h 4746"/>
                <a:gd name="T42" fmla="*/ 8534 w 8708"/>
                <a:gd name="T43" fmla="*/ 2743 h 4746"/>
                <a:gd name="T44" fmla="*/ 5773 w 8708"/>
                <a:gd name="T45" fmla="*/ 3857 h 4746"/>
                <a:gd name="T46" fmla="*/ 5530 w 8708"/>
                <a:gd name="T47" fmla="*/ 3614 h 4746"/>
                <a:gd name="T48" fmla="*/ 5773 w 8708"/>
                <a:gd name="T49" fmla="*/ 3372 h 4746"/>
                <a:gd name="T50" fmla="*/ 6015 w 8708"/>
                <a:gd name="T51" fmla="*/ 3614 h 4746"/>
                <a:gd name="T52" fmla="*/ 5773 w 8708"/>
                <a:gd name="T53" fmla="*/ 3857 h 4746"/>
                <a:gd name="T54" fmla="*/ 6420 w 8708"/>
                <a:gd name="T55" fmla="*/ 3857 h 4746"/>
                <a:gd name="T56" fmla="*/ 6177 w 8708"/>
                <a:gd name="T57" fmla="*/ 3614 h 4746"/>
                <a:gd name="T58" fmla="*/ 6420 w 8708"/>
                <a:gd name="T59" fmla="*/ 3372 h 4746"/>
                <a:gd name="T60" fmla="*/ 6662 w 8708"/>
                <a:gd name="T61" fmla="*/ 3614 h 4746"/>
                <a:gd name="T62" fmla="*/ 6420 w 8708"/>
                <a:gd name="T63" fmla="*/ 3857 h 4746"/>
                <a:gd name="T64" fmla="*/ 7067 w 8708"/>
                <a:gd name="T65" fmla="*/ 3857 h 4746"/>
                <a:gd name="T66" fmla="*/ 6824 w 8708"/>
                <a:gd name="T67" fmla="*/ 3614 h 4746"/>
                <a:gd name="T68" fmla="*/ 7067 w 8708"/>
                <a:gd name="T69" fmla="*/ 3372 h 4746"/>
                <a:gd name="T70" fmla="*/ 7309 w 8708"/>
                <a:gd name="T71" fmla="*/ 3614 h 4746"/>
                <a:gd name="T72" fmla="*/ 7067 w 8708"/>
                <a:gd name="T73" fmla="*/ 3857 h 4746"/>
                <a:gd name="T74" fmla="*/ 7714 w 8708"/>
                <a:gd name="T75" fmla="*/ 3857 h 4746"/>
                <a:gd name="T76" fmla="*/ 7471 w 8708"/>
                <a:gd name="T77" fmla="*/ 3614 h 4746"/>
                <a:gd name="T78" fmla="*/ 7714 w 8708"/>
                <a:gd name="T79" fmla="*/ 3372 h 4746"/>
                <a:gd name="T80" fmla="*/ 7956 w 8708"/>
                <a:gd name="T81" fmla="*/ 3614 h 4746"/>
                <a:gd name="T82" fmla="*/ 7714 w 8708"/>
                <a:gd name="T83" fmla="*/ 3857 h 4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08" h="4746">
                  <a:moveTo>
                    <a:pt x="8534" y="2743"/>
                  </a:moveTo>
                  <a:cubicBezTo>
                    <a:pt x="7039" y="2743"/>
                    <a:pt x="7039" y="2743"/>
                    <a:pt x="7039" y="2743"/>
                  </a:cubicBezTo>
                  <a:cubicBezTo>
                    <a:pt x="6925" y="131"/>
                    <a:pt x="6925" y="131"/>
                    <a:pt x="6925" y="131"/>
                  </a:cubicBezTo>
                  <a:cubicBezTo>
                    <a:pt x="6925" y="59"/>
                    <a:pt x="6866" y="0"/>
                    <a:pt x="6794" y="0"/>
                  </a:cubicBezTo>
                  <a:cubicBezTo>
                    <a:pt x="6722" y="0"/>
                    <a:pt x="6663" y="59"/>
                    <a:pt x="6663" y="131"/>
                  </a:cubicBezTo>
                  <a:cubicBezTo>
                    <a:pt x="6549" y="2743"/>
                    <a:pt x="6549" y="2743"/>
                    <a:pt x="6549" y="2743"/>
                  </a:cubicBezTo>
                  <a:cubicBezTo>
                    <a:pt x="174" y="2743"/>
                    <a:pt x="174" y="2743"/>
                    <a:pt x="174" y="2743"/>
                  </a:cubicBezTo>
                  <a:cubicBezTo>
                    <a:pt x="78" y="2743"/>
                    <a:pt x="0" y="2822"/>
                    <a:pt x="0" y="2918"/>
                  </a:cubicBezTo>
                  <a:cubicBezTo>
                    <a:pt x="0" y="4311"/>
                    <a:pt x="0" y="4311"/>
                    <a:pt x="0" y="4311"/>
                  </a:cubicBezTo>
                  <a:cubicBezTo>
                    <a:pt x="0" y="4406"/>
                    <a:pt x="78" y="4485"/>
                    <a:pt x="174" y="4485"/>
                  </a:cubicBezTo>
                  <a:cubicBezTo>
                    <a:pt x="697" y="4485"/>
                    <a:pt x="697" y="4485"/>
                    <a:pt x="697" y="4485"/>
                  </a:cubicBezTo>
                  <a:cubicBezTo>
                    <a:pt x="697" y="4746"/>
                    <a:pt x="697" y="4746"/>
                    <a:pt x="697" y="4746"/>
                  </a:cubicBezTo>
                  <a:cubicBezTo>
                    <a:pt x="1742" y="4746"/>
                    <a:pt x="1742" y="4746"/>
                    <a:pt x="1742" y="4746"/>
                  </a:cubicBezTo>
                  <a:cubicBezTo>
                    <a:pt x="1742" y="4485"/>
                    <a:pt x="1742" y="4485"/>
                    <a:pt x="1742" y="4485"/>
                  </a:cubicBezTo>
                  <a:cubicBezTo>
                    <a:pt x="6977" y="4485"/>
                    <a:pt x="6977" y="4485"/>
                    <a:pt x="6977" y="4485"/>
                  </a:cubicBezTo>
                  <a:cubicBezTo>
                    <a:pt x="6977" y="4746"/>
                    <a:pt x="6977" y="4746"/>
                    <a:pt x="6977" y="4746"/>
                  </a:cubicBezTo>
                  <a:cubicBezTo>
                    <a:pt x="8022" y="4746"/>
                    <a:pt x="8022" y="4746"/>
                    <a:pt x="8022" y="4746"/>
                  </a:cubicBezTo>
                  <a:cubicBezTo>
                    <a:pt x="8022" y="4485"/>
                    <a:pt x="8022" y="4485"/>
                    <a:pt x="8022" y="4485"/>
                  </a:cubicBezTo>
                  <a:cubicBezTo>
                    <a:pt x="8534" y="4485"/>
                    <a:pt x="8534" y="4485"/>
                    <a:pt x="8534" y="4485"/>
                  </a:cubicBezTo>
                  <a:cubicBezTo>
                    <a:pt x="8630" y="4485"/>
                    <a:pt x="8708" y="4406"/>
                    <a:pt x="8708" y="4311"/>
                  </a:cubicBezTo>
                  <a:cubicBezTo>
                    <a:pt x="8708" y="2918"/>
                    <a:pt x="8708" y="2918"/>
                    <a:pt x="8708" y="2918"/>
                  </a:cubicBezTo>
                  <a:cubicBezTo>
                    <a:pt x="8708" y="2822"/>
                    <a:pt x="8630" y="2743"/>
                    <a:pt x="8534" y="2743"/>
                  </a:cubicBezTo>
                  <a:close/>
                  <a:moveTo>
                    <a:pt x="5773" y="3857"/>
                  </a:moveTo>
                  <a:cubicBezTo>
                    <a:pt x="5638" y="3857"/>
                    <a:pt x="5530" y="3748"/>
                    <a:pt x="5530" y="3614"/>
                  </a:cubicBezTo>
                  <a:cubicBezTo>
                    <a:pt x="5530" y="3480"/>
                    <a:pt x="5639" y="3372"/>
                    <a:pt x="5773" y="3372"/>
                  </a:cubicBezTo>
                  <a:cubicBezTo>
                    <a:pt x="5906" y="3372"/>
                    <a:pt x="6015" y="3480"/>
                    <a:pt x="6015" y="3614"/>
                  </a:cubicBezTo>
                  <a:cubicBezTo>
                    <a:pt x="6016" y="3748"/>
                    <a:pt x="5907" y="3857"/>
                    <a:pt x="5773" y="3857"/>
                  </a:cubicBezTo>
                  <a:close/>
                  <a:moveTo>
                    <a:pt x="6420" y="3857"/>
                  </a:moveTo>
                  <a:cubicBezTo>
                    <a:pt x="6285" y="3857"/>
                    <a:pt x="6177" y="3748"/>
                    <a:pt x="6177" y="3614"/>
                  </a:cubicBezTo>
                  <a:cubicBezTo>
                    <a:pt x="6177" y="3480"/>
                    <a:pt x="6286" y="3372"/>
                    <a:pt x="6420" y="3372"/>
                  </a:cubicBezTo>
                  <a:cubicBezTo>
                    <a:pt x="6554" y="3372"/>
                    <a:pt x="6662" y="3480"/>
                    <a:pt x="6662" y="3614"/>
                  </a:cubicBezTo>
                  <a:cubicBezTo>
                    <a:pt x="6662" y="3748"/>
                    <a:pt x="6554" y="3857"/>
                    <a:pt x="6420" y="3857"/>
                  </a:cubicBezTo>
                  <a:close/>
                  <a:moveTo>
                    <a:pt x="7067" y="3857"/>
                  </a:moveTo>
                  <a:cubicBezTo>
                    <a:pt x="6933" y="3857"/>
                    <a:pt x="6824" y="3748"/>
                    <a:pt x="6824" y="3614"/>
                  </a:cubicBezTo>
                  <a:cubicBezTo>
                    <a:pt x="6824" y="3480"/>
                    <a:pt x="6933" y="3372"/>
                    <a:pt x="7067" y="3372"/>
                  </a:cubicBezTo>
                  <a:cubicBezTo>
                    <a:pt x="7201" y="3372"/>
                    <a:pt x="7309" y="3480"/>
                    <a:pt x="7309" y="3614"/>
                  </a:cubicBezTo>
                  <a:cubicBezTo>
                    <a:pt x="7309" y="3748"/>
                    <a:pt x="7201" y="3857"/>
                    <a:pt x="7067" y="3857"/>
                  </a:cubicBezTo>
                  <a:close/>
                  <a:moveTo>
                    <a:pt x="7714" y="3857"/>
                  </a:moveTo>
                  <a:cubicBezTo>
                    <a:pt x="7580" y="3857"/>
                    <a:pt x="7471" y="3748"/>
                    <a:pt x="7471" y="3614"/>
                  </a:cubicBezTo>
                  <a:cubicBezTo>
                    <a:pt x="7471" y="3480"/>
                    <a:pt x="7580" y="3372"/>
                    <a:pt x="7714" y="3372"/>
                  </a:cubicBezTo>
                  <a:cubicBezTo>
                    <a:pt x="7847" y="3372"/>
                    <a:pt x="7956" y="3480"/>
                    <a:pt x="7956" y="3614"/>
                  </a:cubicBezTo>
                  <a:cubicBezTo>
                    <a:pt x="7957" y="3748"/>
                    <a:pt x="7847" y="3857"/>
                    <a:pt x="7714" y="38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1861" name="Freeform 6"/>
            <p:cNvSpPr/>
            <p:nvPr/>
          </p:nvSpPr>
          <p:spPr bwMode="auto">
            <a:xfrm>
              <a:off x="7639051" y="2887663"/>
              <a:ext cx="65088" cy="227012"/>
            </a:xfrm>
            <a:custGeom>
              <a:avLst/>
              <a:gdLst>
                <a:gd name="T0" fmla="*/ 498 w 499"/>
                <a:gd name="T1" fmla="*/ 1639 h 1757"/>
                <a:gd name="T2" fmla="*/ 161 w 499"/>
                <a:gd name="T3" fmla="*/ 879 h 1757"/>
                <a:gd name="T4" fmla="*/ 499 w 499"/>
                <a:gd name="T5" fmla="*/ 119 h 1757"/>
                <a:gd name="T6" fmla="*/ 391 w 499"/>
                <a:gd name="T7" fmla="*/ 0 h 1757"/>
                <a:gd name="T8" fmla="*/ 0 w 499"/>
                <a:gd name="T9" fmla="*/ 878 h 1757"/>
                <a:gd name="T10" fmla="*/ 391 w 499"/>
                <a:gd name="T11" fmla="*/ 1757 h 1757"/>
                <a:gd name="T12" fmla="*/ 498 w 499"/>
                <a:gd name="T13" fmla="*/ 1639 h 1757"/>
              </a:gdLst>
              <a:ahLst/>
              <a:cxnLst>
                <a:cxn ang="0">
                  <a:pos x="T0" y="T1"/>
                </a:cxn>
                <a:cxn ang="0">
                  <a:pos x="T2" y="T3"/>
                </a:cxn>
                <a:cxn ang="0">
                  <a:pos x="T4" y="T5"/>
                </a:cxn>
                <a:cxn ang="0">
                  <a:pos x="T6" y="T7"/>
                </a:cxn>
                <a:cxn ang="0">
                  <a:pos x="T8" y="T9"/>
                </a:cxn>
                <a:cxn ang="0">
                  <a:pos x="T10" y="T11"/>
                </a:cxn>
                <a:cxn ang="0">
                  <a:pos x="T12" y="T13"/>
                </a:cxn>
              </a:cxnLst>
              <a:rect l="0" t="0" r="r" b="b"/>
              <a:pathLst>
                <a:path w="499" h="1756">
                  <a:moveTo>
                    <a:pt x="498" y="1639"/>
                  </a:moveTo>
                  <a:cubicBezTo>
                    <a:pt x="284" y="1445"/>
                    <a:pt x="161" y="1168"/>
                    <a:pt x="161" y="879"/>
                  </a:cubicBezTo>
                  <a:cubicBezTo>
                    <a:pt x="161" y="590"/>
                    <a:pt x="284" y="313"/>
                    <a:pt x="499" y="119"/>
                  </a:cubicBezTo>
                  <a:cubicBezTo>
                    <a:pt x="391" y="0"/>
                    <a:pt x="391" y="0"/>
                    <a:pt x="391" y="0"/>
                  </a:cubicBezTo>
                  <a:cubicBezTo>
                    <a:pt x="143" y="224"/>
                    <a:pt x="0" y="544"/>
                    <a:pt x="0" y="878"/>
                  </a:cubicBezTo>
                  <a:cubicBezTo>
                    <a:pt x="0" y="1213"/>
                    <a:pt x="143" y="1533"/>
                    <a:pt x="391" y="1757"/>
                  </a:cubicBezTo>
                  <a:lnTo>
                    <a:pt x="498"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1862" name="Freeform 7"/>
            <p:cNvSpPr/>
            <p:nvPr/>
          </p:nvSpPr>
          <p:spPr bwMode="auto">
            <a:xfrm>
              <a:off x="7677151" y="2916238"/>
              <a:ext cx="52388" cy="169862"/>
            </a:xfrm>
            <a:custGeom>
              <a:avLst/>
              <a:gdLst>
                <a:gd name="T0" fmla="*/ 291 w 398"/>
                <a:gd name="T1" fmla="*/ 1311 h 1311"/>
                <a:gd name="T2" fmla="*/ 398 w 398"/>
                <a:gd name="T3" fmla="*/ 1192 h 1311"/>
                <a:gd name="T4" fmla="*/ 160 w 398"/>
                <a:gd name="T5" fmla="*/ 656 h 1311"/>
                <a:gd name="T6" fmla="*/ 398 w 398"/>
                <a:gd name="T7" fmla="*/ 120 h 1311"/>
                <a:gd name="T8" fmla="*/ 291 w 398"/>
                <a:gd name="T9" fmla="*/ 0 h 1311"/>
                <a:gd name="T10" fmla="*/ 0 w 398"/>
                <a:gd name="T11" fmla="*/ 656 h 1311"/>
                <a:gd name="T12" fmla="*/ 291 w 398"/>
                <a:gd name="T13" fmla="*/ 1311 h 1311"/>
              </a:gdLst>
              <a:ahLst/>
              <a:cxnLst>
                <a:cxn ang="0">
                  <a:pos x="T0" y="T1"/>
                </a:cxn>
                <a:cxn ang="0">
                  <a:pos x="T2" y="T3"/>
                </a:cxn>
                <a:cxn ang="0">
                  <a:pos x="T4" y="T5"/>
                </a:cxn>
                <a:cxn ang="0">
                  <a:pos x="T6" y="T7"/>
                </a:cxn>
                <a:cxn ang="0">
                  <a:pos x="T8" y="T9"/>
                </a:cxn>
                <a:cxn ang="0">
                  <a:pos x="T10" y="T11"/>
                </a:cxn>
                <a:cxn ang="0">
                  <a:pos x="T12" y="T13"/>
                </a:cxn>
              </a:cxnLst>
              <a:rect l="0" t="0" r="r" b="b"/>
              <a:pathLst>
                <a:path w="398" h="1311">
                  <a:moveTo>
                    <a:pt x="291" y="1311"/>
                  </a:moveTo>
                  <a:cubicBezTo>
                    <a:pt x="398" y="1192"/>
                    <a:pt x="398" y="1192"/>
                    <a:pt x="398" y="1192"/>
                  </a:cubicBezTo>
                  <a:cubicBezTo>
                    <a:pt x="247" y="1055"/>
                    <a:pt x="160" y="860"/>
                    <a:pt x="160" y="656"/>
                  </a:cubicBezTo>
                  <a:cubicBezTo>
                    <a:pt x="160" y="452"/>
                    <a:pt x="247" y="256"/>
                    <a:pt x="398" y="120"/>
                  </a:cubicBezTo>
                  <a:cubicBezTo>
                    <a:pt x="291" y="0"/>
                    <a:pt x="291" y="0"/>
                    <a:pt x="291" y="0"/>
                  </a:cubicBezTo>
                  <a:cubicBezTo>
                    <a:pt x="105" y="167"/>
                    <a:pt x="0" y="407"/>
                    <a:pt x="0" y="656"/>
                  </a:cubicBezTo>
                  <a:cubicBezTo>
                    <a:pt x="0" y="905"/>
                    <a:pt x="105" y="1144"/>
                    <a:pt x="291" y="1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1863" name="Freeform 8"/>
            <p:cNvSpPr/>
            <p:nvPr/>
          </p:nvSpPr>
          <p:spPr bwMode="auto">
            <a:xfrm>
              <a:off x="7720013" y="2947988"/>
              <a:ext cx="38100" cy="107950"/>
            </a:xfrm>
            <a:custGeom>
              <a:avLst/>
              <a:gdLst>
                <a:gd name="T0" fmla="*/ 185 w 293"/>
                <a:gd name="T1" fmla="*/ 834 h 834"/>
                <a:gd name="T2" fmla="*/ 293 w 293"/>
                <a:gd name="T3" fmla="*/ 715 h 834"/>
                <a:gd name="T4" fmla="*/ 293 w 293"/>
                <a:gd name="T5" fmla="*/ 119 h 834"/>
                <a:gd name="T6" fmla="*/ 185 w 293"/>
                <a:gd name="T7" fmla="*/ 0 h 834"/>
                <a:gd name="T8" fmla="*/ 0 w 293"/>
                <a:gd name="T9" fmla="*/ 417 h 834"/>
                <a:gd name="T10" fmla="*/ 185 w 293"/>
                <a:gd name="T11" fmla="*/ 834 h 834"/>
              </a:gdLst>
              <a:ahLst/>
              <a:cxnLst>
                <a:cxn ang="0">
                  <a:pos x="T0" y="T1"/>
                </a:cxn>
                <a:cxn ang="0">
                  <a:pos x="T2" y="T3"/>
                </a:cxn>
                <a:cxn ang="0">
                  <a:pos x="T4" y="T5"/>
                </a:cxn>
                <a:cxn ang="0">
                  <a:pos x="T6" y="T7"/>
                </a:cxn>
                <a:cxn ang="0">
                  <a:pos x="T8" y="T9"/>
                </a:cxn>
                <a:cxn ang="0">
                  <a:pos x="T10" y="T11"/>
                </a:cxn>
              </a:cxnLst>
              <a:rect l="0" t="0" r="r" b="b"/>
              <a:pathLst>
                <a:path w="293" h="834">
                  <a:moveTo>
                    <a:pt x="185" y="834"/>
                  </a:moveTo>
                  <a:cubicBezTo>
                    <a:pt x="293" y="715"/>
                    <a:pt x="293" y="715"/>
                    <a:pt x="293" y="715"/>
                  </a:cubicBezTo>
                  <a:cubicBezTo>
                    <a:pt x="124" y="563"/>
                    <a:pt x="124" y="271"/>
                    <a:pt x="293" y="119"/>
                  </a:cubicBezTo>
                  <a:cubicBezTo>
                    <a:pt x="185" y="0"/>
                    <a:pt x="185" y="0"/>
                    <a:pt x="185" y="0"/>
                  </a:cubicBezTo>
                  <a:cubicBezTo>
                    <a:pt x="67" y="107"/>
                    <a:pt x="0" y="258"/>
                    <a:pt x="0" y="417"/>
                  </a:cubicBezTo>
                  <a:cubicBezTo>
                    <a:pt x="0" y="575"/>
                    <a:pt x="67" y="728"/>
                    <a:pt x="185"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1864" name="Freeform 9"/>
            <p:cNvSpPr/>
            <p:nvPr/>
          </p:nvSpPr>
          <p:spPr bwMode="auto">
            <a:xfrm>
              <a:off x="7900988" y="2887663"/>
              <a:ext cx="65088" cy="227012"/>
            </a:xfrm>
            <a:custGeom>
              <a:avLst/>
              <a:gdLst>
                <a:gd name="T0" fmla="*/ 1 w 499"/>
                <a:gd name="T1" fmla="*/ 1639 h 1758"/>
                <a:gd name="T2" fmla="*/ 108 w 499"/>
                <a:gd name="T3" fmla="*/ 1758 h 1758"/>
                <a:gd name="T4" fmla="*/ 499 w 499"/>
                <a:gd name="T5" fmla="*/ 879 h 1758"/>
                <a:gd name="T6" fmla="*/ 108 w 499"/>
                <a:gd name="T7" fmla="*/ 0 h 1758"/>
                <a:gd name="T8" fmla="*/ 0 w 499"/>
                <a:gd name="T9" fmla="*/ 119 h 1758"/>
                <a:gd name="T10" fmla="*/ 338 w 499"/>
                <a:gd name="T11" fmla="*/ 879 h 1758"/>
                <a:gd name="T12" fmla="*/ 1 w 499"/>
                <a:gd name="T13" fmla="*/ 1639 h 1758"/>
              </a:gdLst>
              <a:ahLst/>
              <a:cxnLst>
                <a:cxn ang="0">
                  <a:pos x="T0" y="T1"/>
                </a:cxn>
                <a:cxn ang="0">
                  <a:pos x="T2" y="T3"/>
                </a:cxn>
                <a:cxn ang="0">
                  <a:pos x="T4" y="T5"/>
                </a:cxn>
                <a:cxn ang="0">
                  <a:pos x="T6" y="T7"/>
                </a:cxn>
                <a:cxn ang="0">
                  <a:pos x="T8" y="T9"/>
                </a:cxn>
                <a:cxn ang="0">
                  <a:pos x="T10" y="T11"/>
                </a:cxn>
                <a:cxn ang="0">
                  <a:pos x="T12" y="T13"/>
                </a:cxn>
              </a:cxnLst>
              <a:rect l="0" t="0" r="r" b="b"/>
              <a:pathLst>
                <a:path w="499" h="1758">
                  <a:moveTo>
                    <a:pt x="1" y="1639"/>
                  </a:moveTo>
                  <a:cubicBezTo>
                    <a:pt x="108" y="1758"/>
                    <a:pt x="108" y="1758"/>
                    <a:pt x="108" y="1758"/>
                  </a:cubicBezTo>
                  <a:cubicBezTo>
                    <a:pt x="357" y="1534"/>
                    <a:pt x="499" y="1213"/>
                    <a:pt x="499" y="879"/>
                  </a:cubicBezTo>
                  <a:cubicBezTo>
                    <a:pt x="499" y="545"/>
                    <a:pt x="357" y="224"/>
                    <a:pt x="108" y="0"/>
                  </a:cubicBezTo>
                  <a:cubicBezTo>
                    <a:pt x="0" y="119"/>
                    <a:pt x="0" y="119"/>
                    <a:pt x="0" y="119"/>
                  </a:cubicBezTo>
                  <a:cubicBezTo>
                    <a:pt x="215" y="313"/>
                    <a:pt x="338" y="590"/>
                    <a:pt x="338" y="879"/>
                  </a:cubicBezTo>
                  <a:cubicBezTo>
                    <a:pt x="338" y="1168"/>
                    <a:pt x="215" y="1445"/>
                    <a:pt x="1" y="16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1865" name="Freeform 10"/>
            <p:cNvSpPr/>
            <p:nvPr/>
          </p:nvSpPr>
          <p:spPr bwMode="auto">
            <a:xfrm>
              <a:off x="7875588" y="2916238"/>
              <a:ext cx="50800" cy="169862"/>
            </a:xfrm>
            <a:custGeom>
              <a:avLst/>
              <a:gdLst>
                <a:gd name="T0" fmla="*/ 0 w 398"/>
                <a:gd name="T1" fmla="*/ 1192 h 1311"/>
                <a:gd name="T2" fmla="*/ 107 w 398"/>
                <a:gd name="T3" fmla="*/ 1311 h 1311"/>
                <a:gd name="T4" fmla="*/ 398 w 398"/>
                <a:gd name="T5" fmla="*/ 656 h 1311"/>
                <a:gd name="T6" fmla="*/ 107 w 398"/>
                <a:gd name="T7" fmla="*/ 0 h 1311"/>
                <a:gd name="T8" fmla="*/ 0 w 398"/>
                <a:gd name="T9" fmla="*/ 120 h 1311"/>
                <a:gd name="T10" fmla="*/ 238 w 398"/>
                <a:gd name="T11" fmla="*/ 656 h 1311"/>
                <a:gd name="T12" fmla="*/ 0 w 398"/>
                <a:gd name="T13" fmla="*/ 1192 h 1311"/>
              </a:gdLst>
              <a:ahLst/>
              <a:cxnLst>
                <a:cxn ang="0">
                  <a:pos x="T0" y="T1"/>
                </a:cxn>
                <a:cxn ang="0">
                  <a:pos x="T2" y="T3"/>
                </a:cxn>
                <a:cxn ang="0">
                  <a:pos x="T4" y="T5"/>
                </a:cxn>
                <a:cxn ang="0">
                  <a:pos x="T6" y="T7"/>
                </a:cxn>
                <a:cxn ang="0">
                  <a:pos x="T8" y="T9"/>
                </a:cxn>
                <a:cxn ang="0">
                  <a:pos x="T10" y="T11"/>
                </a:cxn>
                <a:cxn ang="0">
                  <a:pos x="T12" y="T13"/>
                </a:cxn>
              </a:cxnLst>
              <a:rect l="0" t="0" r="r" b="b"/>
              <a:pathLst>
                <a:path w="398" h="1311">
                  <a:moveTo>
                    <a:pt x="0" y="1192"/>
                  </a:moveTo>
                  <a:cubicBezTo>
                    <a:pt x="107" y="1311"/>
                    <a:pt x="107" y="1311"/>
                    <a:pt x="107" y="1311"/>
                  </a:cubicBezTo>
                  <a:cubicBezTo>
                    <a:pt x="292" y="1144"/>
                    <a:pt x="398" y="905"/>
                    <a:pt x="398" y="656"/>
                  </a:cubicBezTo>
                  <a:cubicBezTo>
                    <a:pt x="398" y="407"/>
                    <a:pt x="292" y="168"/>
                    <a:pt x="107" y="0"/>
                  </a:cubicBezTo>
                  <a:cubicBezTo>
                    <a:pt x="0" y="120"/>
                    <a:pt x="0" y="120"/>
                    <a:pt x="0" y="120"/>
                  </a:cubicBezTo>
                  <a:cubicBezTo>
                    <a:pt x="151" y="256"/>
                    <a:pt x="238" y="452"/>
                    <a:pt x="238" y="656"/>
                  </a:cubicBezTo>
                  <a:cubicBezTo>
                    <a:pt x="238" y="860"/>
                    <a:pt x="151" y="1055"/>
                    <a:pt x="0" y="1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1866" name="Freeform 11"/>
            <p:cNvSpPr/>
            <p:nvPr/>
          </p:nvSpPr>
          <p:spPr bwMode="auto">
            <a:xfrm>
              <a:off x="7847013" y="2947988"/>
              <a:ext cx="38100" cy="107950"/>
            </a:xfrm>
            <a:custGeom>
              <a:avLst/>
              <a:gdLst>
                <a:gd name="T0" fmla="*/ 108 w 293"/>
                <a:gd name="T1" fmla="*/ 834 h 834"/>
                <a:gd name="T2" fmla="*/ 293 w 293"/>
                <a:gd name="T3" fmla="*/ 417 h 834"/>
                <a:gd name="T4" fmla="*/ 108 w 293"/>
                <a:gd name="T5" fmla="*/ 0 h 834"/>
                <a:gd name="T6" fmla="*/ 0 w 293"/>
                <a:gd name="T7" fmla="*/ 119 h 834"/>
                <a:gd name="T8" fmla="*/ 0 w 293"/>
                <a:gd name="T9" fmla="*/ 714 h 834"/>
                <a:gd name="T10" fmla="*/ 108 w 293"/>
                <a:gd name="T11" fmla="*/ 834 h 834"/>
              </a:gdLst>
              <a:ahLst/>
              <a:cxnLst>
                <a:cxn ang="0">
                  <a:pos x="T0" y="T1"/>
                </a:cxn>
                <a:cxn ang="0">
                  <a:pos x="T2" y="T3"/>
                </a:cxn>
                <a:cxn ang="0">
                  <a:pos x="T4" y="T5"/>
                </a:cxn>
                <a:cxn ang="0">
                  <a:pos x="T6" y="T7"/>
                </a:cxn>
                <a:cxn ang="0">
                  <a:pos x="T8" y="T9"/>
                </a:cxn>
                <a:cxn ang="0">
                  <a:pos x="T10" y="T11"/>
                </a:cxn>
              </a:cxnLst>
              <a:rect l="0" t="0" r="r" b="b"/>
              <a:pathLst>
                <a:path w="293" h="834">
                  <a:moveTo>
                    <a:pt x="108" y="834"/>
                  </a:moveTo>
                  <a:cubicBezTo>
                    <a:pt x="226" y="728"/>
                    <a:pt x="293" y="575"/>
                    <a:pt x="293" y="417"/>
                  </a:cubicBezTo>
                  <a:cubicBezTo>
                    <a:pt x="293" y="258"/>
                    <a:pt x="226" y="106"/>
                    <a:pt x="108" y="0"/>
                  </a:cubicBezTo>
                  <a:cubicBezTo>
                    <a:pt x="0" y="119"/>
                    <a:pt x="0" y="119"/>
                    <a:pt x="0" y="119"/>
                  </a:cubicBezTo>
                  <a:cubicBezTo>
                    <a:pt x="169" y="271"/>
                    <a:pt x="169" y="562"/>
                    <a:pt x="0" y="714"/>
                  </a:cubicBezTo>
                  <a:lnTo>
                    <a:pt x="108" y="8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nvGrpSpPr>
          <p:cNvPr id="1868" name="Group 1867"/>
          <p:cNvGrpSpPr/>
          <p:nvPr/>
        </p:nvGrpSpPr>
        <p:grpSpPr>
          <a:xfrm>
            <a:off x="7916670" y="2418238"/>
            <a:ext cx="1363402" cy="826076"/>
            <a:chOff x="960793" y="3104038"/>
            <a:chExt cx="1363402" cy="826076"/>
          </a:xfrm>
        </p:grpSpPr>
        <p:sp>
          <p:nvSpPr>
            <p:cNvPr id="1869" name="Freeform 33"/>
            <p:cNvSpPr/>
            <p:nvPr/>
          </p:nvSpPr>
          <p:spPr bwMode="auto">
            <a:xfrm>
              <a:off x="960793" y="3104038"/>
              <a:ext cx="1363402" cy="826076"/>
            </a:xfrm>
            <a:custGeom>
              <a:avLst/>
              <a:gdLst>
                <a:gd name="T0" fmla="*/ 478 w 602"/>
                <a:gd name="T1" fmla="*/ 157 h 372"/>
                <a:gd name="T2" fmla="*/ 474 w 602"/>
                <a:gd name="T3" fmla="*/ 157 h 372"/>
                <a:gd name="T4" fmla="*/ 474 w 602"/>
                <a:gd name="T5" fmla="*/ 156 h 372"/>
                <a:gd name="T6" fmla="*/ 471 w 602"/>
                <a:gd name="T7" fmla="*/ 156 h 372"/>
                <a:gd name="T8" fmla="*/ 473 w 602"/>
                <a:gd name="T9" fmla="*/ 137 h 372"/>
                <a:gd name="T10" fmla="*/ 368 w 602"/>
                <a:gd name="T11" fmla="*/ 46 h 372"/>
                <a:gd name="T12" fmla="*/ 310 w 602"/>
                <a:gd name="T13" fmla="*/ 61 h 372"/>
                <a:gd name="T14" fmla="*/ 204 w 602"/>
                <a:gd name="T15" fmla="*/ 0 h 372"/>
                <a:gd name="T16" fmla="*/ 89 w 602"/>
                <a:gd name="T17" fmla="*/ 100 h 372"/>
                <a:gd name="T18" fmla="*/ 101 w 602"/>
                <a:gd name="T19" fmla="*/ 144 h 372"/>
                <a:gd name="T20" fmla="*/ 0 w 602"/>
                <a:gd name="T21" fmla="*/ 256 h 372"/>
                <a:gd name="T22" fmla="*/ 134 w 602"/>
                <a:gd name="T23" fmla="*/ 372 h 372"/>
                <a:gd name="T24" fmla="*/ 146 w 602"/>
                <a:gd name="T25" fmla="*/ 371 h 372"/>
                <a:gd name="T26" fmla="*/ 146 w 602"/>
                <a:gd name="T27" fmla="*/ 372 h 372"/>
                <a:gd name="T28" fmla="*/ 474 w 602"/>
                <a:gd name="T29" fmla="*/ 372 h 372"/>
                <a:gd name="T30" fmla="*/ 474 w 602"/>
                <a:gd name="T31" fmla="*/ 372 h 372"/>
                <a:gd name="T32" fmla="*/ 478 w 602"/>
                <a:gd name="T33" fmla="*/ 372 h 372"/>
                <a:gd name="T34" fmla="*/ 602 w 602"/>
                <a:gd name="T35" fmla="*/ 265 h 372"/>
                <a:gd name="T36" fmla="*/ 478 w 602"/>
                <a:gd name="T37" fmla="*/ 1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2" h="372">
                  <a:moveTo>
                    <a:pt x="478" y="157"/>
                  </a:moveTo>
                  <a:cubicBezTo>
                    <a:pt x="476" y="157"/>
                    <a:pt x="475" y="157"/>
                    <a:pt x="474" y="157"/>
                  </a:cubicBezTo>
                  <a:cubicBezTo>
                    <a:pt x="474" y="156"/>
                    <a:pt x="474" y="156"/>
                    <a:pt x="474" y="156"/>
                  </a:cubicBezTo>
                  <a:cubicBezTo>
                    <a:pt x="471" y="156"/>
                    <a:pt x="471" y="156"/>
                    <a:pt x="471" y="156"/>
                  </a:cubicBezTo>
                  <a:cubicBezTo>
                    <a:pt x="472" y="150"/>
                    <a:pt x="473" y="143"/>
                    <a:pt x="473" y="137"/>
                  </a:cubicBezTo>
                  <a:cubicBezTo>
                    <a:pt x="473" y="87"/>
                    <a:pt x="426" y="46"/>
                    <a:pt x="368" y="46"/>
                  </a:cubicBezTo>
                  <a:cubicBezTo>
                    <a:pt x="346" y="46"/>
                    <a:pt x="326" y="51"/>
                    <a:pt x="310" y="61"/>
                  </a:cubicBezTo>
                  <a:cubicBezTo>
                    <a:pt x="292" y="25"/>
                    <a:pt x="251" y="0"/>
                    <a:pt x="204" y="0"/>
                  </a:cubicBezTo>
                  <a:cubicBezTo>
                    <a:pt x="140" y="0"/>
                    <a:pt x="89" y="45"/>
                    <a:pt x="89" y="100"/>
                  </a:cubicBezTo>
                  <a:cubicBezTo>
                    <a:pt x="89" y="116"/>
                    <a:pt x="93" y="131"/>
                    <a:pt x="101" y="144"/>
                  </a:cubicBezTo>
                  <a:cubicBezTo>
                    <a:pt x="43" y="157"/>
                    <a:pt x="0" y="202"/>
                    <a:pt x="0" y="256"/>
                  </a:cubicBezTo>
                  <a:cubicBezTo>
                    <a:pt x="0" y="320"/>
                    <a:pt x="60" y="372"/>
                    <a:pt x="134" y="372"/>
                  </a:cubicBezTo>
                  <a:cubicBezTo>
                    <a:pt x="138" y="372"/>
                    <a:pt x="142" y="372"/>
                    <a:pt x="146" y="371"/>
                  </a:cubicBezTo>
                  <a:cubicBezTo>
                    <a:pt x="146" y="372"/>
                    <a:pt x="146" y="372"/>
                    <a:pt x="146" y="372"/>
                  </a:cubicBezTo>
                  <a:cubicBezTo>
                    <a:pt x="474" y="372"/>
                    <a:pt x="474" y="372"/>
                    <a:pt x="474" y="372"/>
                  </a:cubicBezTo>
                  <a:cubicBezTo>
                    <a:pt x="474" y="372"/>
                    <a:pt x="474" y="372"/>
                    <a:pt x="474" y="372"/>
                  </a:cubicBezTo>
                  <a:cubicBezTo>
                    <a:pt x="475" y="372"/>
                    <a:pt x="476" y="372"/>
                    <a:pt x="478" y="372"/>
                  </a:cubicBezTo>
                  <a:cubicBezTo>
                    <a:pt x="546" y="372"/>
                    <a:pt x="602" y="324"/>
                    <a:pt x="602" y="265"/>
                  </a:cubicBezTo>
                  <a:cubicBezTo>
                    <a:pt x="602" y="205"/>
                    <a:pt x="546" y="157"/>
                    <a:pt x="478" y="157"/>
                  </a:cubicBezTo>
                  <a:close/>
                </a:path>
              </a:pathLst>
            </a:custGeom>
            <a:solidFill>
              <a:schemeClr val="bg1">
                <a:lumMod val="95000"/>
              </a:schemeClr>
            </a:solidFill>
            <a:ln w="28575">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400"/>
            </a:p>
          </p:txBody>
        </p:sp>
        <p:sp>
          <p:nvSpPr>
            <p:cNvPr id="1870" name="TextBox 1869"/>
            <p:cNvSpPr txBox="1"/>
            <p:nvPr/>
          </p:nvSpPr>
          <p:spPr>
            <a:xfrm>
              <a:off x="1287750" y="3332410"/>
              <a:ext cx="70948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atin typeface="Segoe UI Light" panose="020B0502040204020203" pitchFamily="34" charset="0"/>
                  <a:cs typeface="Segoe UI Light" panose="020B0502040204020203" pitchFamily="34" charset="0"/>
                </a:rPr>
                <a:t>Users</a:t>
              </a:r>
            </a:p>
          </p:txBody>
        </p:sp>
      </p:grpSp>
      <p:cxnSp>
        <p:nvCxnSpPr>
          <p:cNvPr id="1872" name="Straight Arrow Connector 1871"/>
          <p:cNvCxnSpPr/>
          <p:nvPr/>
        </p:nvCxnSpPr>
        <p:spPr>
          <a:xfrm flipH="1">
            <a:off x="3833547" y="3244314"/>
            <a:ext cx="0" cy="619026"/>
          </a:xfrm>
          <a:prstGeom prst="straightConnector1">
            <a:avLst/>
          </a:prstGeom>
          <a:ln w="12700">
            <a:solidFill>
              <a:schemeClr val="accent6"/>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873" name="Straight Arrow Connector 1872"/>
          <p:cNvCxnSpPr/>
          <p:nvPr/>
        </p:nvCxnSpPr>
        <p:spPr>
          <a:xfrm flipH="1">
            <a:off x="7512251" y="3679411"/>
            <a:ext cx="817999" cy="254414"/>
          </a:xfrm>
          <a:prstGeom prst="straightConnector1">
            <a:avLst/>
          </a:prstGeom>
          <a:ln w="12700">
            <a:solidFill>
              <a:schemeClr val="accent6"/>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876" name="Straight Arrow Connector 1875"/>
          <p:cNvCxnSpPr/>
          <p:nvPr/>
        </p:nvCxnSpPr>
        <p:spPr>
          <a:xfrm>
            <a:off x="9007372" y="3679411"/>
            <a:ext cx="833725" cy="254414"/>
          </a:xfrm>
          <a:prstGeom prst="straightConnector1">
            <a:avLst/>
          </a:prstGeom>
          <a:ln w="12700">
            <a:solidFill>
              <a:schemeClr val="accent6"/>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878" name="Straight Arrow Connector 1877"/>
          <p:cNvCxnSpPr/>
          <p:nvPr/>
        </p:nvCxnSpPr>
        <p:spPr>
          <a:xfrm flipH="1" flipV="1">
            <a:off x="8591755" y="3244315"/>
            <a:ext cx="0" cy="309513"/>
          </a:xfrm>
          <a:prstGeom prst="straightConnector1">
            <a:avLst/>
          </a:prstGeom>
          <a:ln w="12700">
            <a:solidFill>
              <a:schemeClr val="accent6"/>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81" name="TextBox 1880"/>
          <p:cNvSpPr txBox="1"/>
          <p:nvPr/>
        </p:nvSpPr>
        <p:spPr>
          <a:xfrm>
            <a:off x="5996205" y="3668885"/>
            <a:ext cx="154895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Small subset users</a:t>
            </a:r>
          </a:p>
        </p:txBody>
      </p:sp>
      <p:sp>
        <p:nvSpPr>
          <p:cNvPr id="1882" name="TextBox 1881"/>
          <p:cNvSpPr txBox="1"/>
          <p:nvPr/>
        </p:nvSpPr>
        <p:spPr>
          <a:xfrm>
            <a:off x="10217947" y="3670813"/>
            <a:ext cx="101354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Most Users</a:t>
            </a:r>
          </a:p>
        </p:txBody>
      </p:sp>
      <p:sp>
        <p:nvSpPr>
          <p:cNvPr id="1883" name="TextBox 1882"/>
          <p:cNvSpPr txBox="1"/>
          <p:nvPr/>
        </p:nvSpPr>
        <p:spPr>
          <a:xfrm>
            <a:off x="8998638" y="3263377"/>
            <a:ext cx="138852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Router/Balancer</a:t>
            </a:r>
          </a:p>
        </p:txBody>
      </p:sp>
      <p:pic>
        <p:nvPicPr>
          <p:cNvPr id="188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8570" y="75947"/>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45" name="TextBox 1844">
            <a:extLst>
              <a:ext uri="{FF2B5EF4-FFF2-40B4-BE49-F238E27FC236}">
                <a16:creationId xmlns:a16="http://schemas.microsoft.com/office/drawing/2014/main" id="{7B5D3983-6231-483C-A932-0A94428F85C9}"/>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D4ACA24-80B0-4C5F-9A70-1CBD99B125C9}"/>
                  </a:ext>
                </a:extLst>
              </p14:cNvPr>
              <p14:cNvContentPartPr/>
              <p14:nvPr/>
            </p14:nvContentPartPr>
            <p14:xfrm>
              <a:off x="2781360" y="2374920"/>
              <a:ext cx="8642520" cy="3283200"/>
            </p14:xfrm>
          </p:contentPart>
        </mc:Choice>
        <mc:Fallback xmlns="">
          <p:pic>
            <p:nvPicPr>
              <p:cNvPr id="9" name="Ink 8">
                <a:extLst>
                  <a:ext uri="{FF2B5EF4-FFF2-40B4-BE49-F238E27FC236}">
                    <a16:creationId xmlns:a16="http://schemas.microsoft.com/office/drawing/2014/main" id="{CD4ACA24-80B0-4C5F-9A70-1CBD99B125C9}"/>
                  </a:ext>
                </a:extLst>
              </p:cNvPr>
              <p:cNvPicPr/>
              <p:nvPr/>
            </p:nvPicPr>
            <p:blipFill>
              <a:blip r:embed="rId5"/>
              <a:stretch>
                <a:fillRect/>
              </a:stretch>
            </p:blipFill>
            <p:spPr>
              <a:xfrm>
                <a:off x="2772000" y="2365560"/>
                <a:ext cx="8661240" cy="3301920"/>
              </a:xfrm>
              <a:prstGeom prst="rect">
                <a:avLst/>
              </a:prstGeom>
            </p:spPr>
          </p:pic>
        </mc:Fallback>
      </mc:AlternateContent>
      <p:sp>
        <p:nvSpPr>
          <p:cNvPr id="1857" name="TextBox 1856">
            <a:extLst>
              <a:ext uri="{FF2B5EF4-FFF2-40B4-BE49-F238E27FC236}">
                <a16:creationId xmlns:a16="http://schemas.microsoft.com/office/drawing/2014/main" id="{F9184136-A387-49DA-A772-EF9CF8579C5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491532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5BACF-9FF4-4384-973E-8CE6B792D5C8}"/>
              </a:ext>
            </a:extLst>
          </p:cNvPr>
          <p:cNvSpPr>
            <a:spLocks noGrp="1"/>
          </p:cNvSpPr>
          <p:nvPr>
            <p:ph type="title"/>
          </p:nvPr>
        </p:nvSpPr>
        <p:spPr/>
        <p:txBody>
          <a:bodyPr/>
          <a:lstStyle/>
          <a:p>
            <a:r>
              <a:rPr lang="en-US" dirty="0"/>
              <a:t>Expectations During Sessions</a:t>
            </a:r>
          </a:p>
        </p:txBody>
      </p:sp>
      <p:sp>
        <p:nvSpPr>
          <p:cNvPr id="4" name="Slide Number Placeholder 3">
            <a:extLst>
              <a:ext uri="{FF2B5EF4-FFF2-40B4-BE49-F238E27FC236}">
                <a16:creationId xmlns:a16="http://schemas.microsoft.com/office/drawing/2014/main" id="{57810D76-0B06-46DE-AE6A-1B5B61284D16}"/>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2</a:t>
            </a:fld>
            <a:endParaRPr lang="en-US"/>
          </a:p>
        </p:txBody>
      </p:sp>
      <p:pic>
        <p:nvPicPr>
          <p:cNvPr id="13" name="Picture 12">
            <a:extLst>
              <a:ext uri="{FF2B5EF4-FFF2-40B4-BE49-F238E27FC236}">
                <a16:creationId xmlns:a16="http://schemas.microsoft.com/office/drawing/2014/main" id="{30FF857D-5CFA-41F3-BF3A-A25EDEB21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5260" y="1703120"/>
            <a:ext cx="1156935" cy="1590785"/>
          </a:xfrm>
          <a:prstGeom prst="rect">
            <a:avLst/>
          </a:prstGeom>
        </p:spPr>
      </p:pic>
      <p:pic>
        <p:nvPicPr>
          <p:cNvPr id="19" name="Graphic 18" descr="Chat">
            <a:extLst>
              <a:ext uri="{FF2B5EF4-FFF2-40B4-BE49-F238E27FC236}">
                <a16:creationId xmlns:a16="http://schemas.microsoft.com/office/drawing/2014/main" id="{652DF02B-5710-4D3A-9D64-DE2ED322A6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0911" y="1979986"/>
            <a:ext cx="1382416" cy="1382416"/>
          </a:xfrm>
          <a:prstGeom prst="rect">
            <a:avLst/>
          </a:prstGeom>
        </p:spPr>
      </p:pic>
      <p:grpSp>
        <p:nvGrpSpPr>
          <p:cNvPr id="20" name="Group 19">
            <a:extLst>
              <a:ext uri="{FF2B5EF4-FFF2-40B4-BE49-F238E27FC236}">
                <a16:creationId xmlns:a16="http://schemas.microsoft.com/office/drawing/2014/main" id="{B2B9B297-F454-44E9-81B0-26668BD8A30C}"/>
              </a:ext>
            </a:extLst>
          </p:cNvPr>
          <p:cNvGrpSpPr/>
          <p:nvPr/>
        </p:nvGrpSpPr>
        <p:grpSpPr>
          <a:xfrm>
            <a:off x="717395" y="3278308"/>
            <a:ext cx="10757210" cy="735924"/>
            <a:chOff x="691376" y="2741525"/>
            <a:chExt cx="11417027" cy="781063"/>
          </a:xfrm>
        </p:grpSpPr>
        <p:cxnSp>
          <p:nvCxnSpPr>
            <p:cNvPr id="21" name="Straight Connector 20">
              <a:extLst>
                <a:ext uri="{FF2B5EF4-FFF2-40B4-BE49-F238E27FC236}">
                  <a16:creationId xmlns:a16="http://schemas.microsoft.com/office/drawing/2014/main" id="{C0599E5E-3B82-4084-B511-2CBBECF34017}"/>
                </a:ext>
              </a:extLst>
            </p:cNvPr>
            <p:cNvCxnSpPr/>
            <p:nvPr/>
          </p:nvCxnSpPr>
          <p:spPr>
            <a:xfrm>
              <a:off x="8587962" y="2773860"/>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EC32A9F-A5A1-4C89-B1A3-F18846EDBC7B}"/>
                </a:ext>
              </a:extLst>
            </p:cNvPr>
            <p:cNvSpPr txBox="1"/>
            <p:nvPr/>
          </p:nvSpPr>
          <p:spPr>
            <a:xfrm>
              <a:off x="8463995" y="3027719"/>
              <a:ext cx="3644408"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Stay Engaged</a:t>
              </a:r>
            </a:p>
          </p:txBody>
        </p:sp>
        <p:sp>
          <p:nvSpPr>
            <p:cNvPr id="24" name="TextBox 23">
              <a:extLst>
                <a:ext uri="{FF2B5EF4-FFF2-40B4-BE49-F238E27FC236}">
                  <a16:creationId xmlns:a16="http://schemas.microsoft.com/office/drawing/2014/main" id="{52192D72-9243-4770-BA64-7A38EE317B17}"/>
                </a:ext>
              </a:extLst>
            </p:cNvPr>
            <p:cNvSpPr txBox="1"/>
            <p:nvPr/>
          </p:nvSpPr>
          <p:spPr>
            <a:xfrm>
              <a:off x="867268" y="2972143"/>
              <a:ext cx="2860739"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Share your experience and ask questions</a:t>
              </a:r>
            </a:p>
          </p:txBody>
        </p:sp>
        <p:sp>
          <p:nvSpPr>
            <p:cNvPr id="25" name="TextBox 24">
              <a:extLst>
                <a:ext uri="{FF2B5EF4-FFF2-40B4-BE49-F238E27FC236}">
                  <a16:creationId xmlns:a16="http://schemas.microsoft.com/office/drawing/2014/main" id="{5C2595BD-DCCE-4452-BD87-61754B4C0B6A}"/>
                </a:ext>
              </a:extLst>
            </p:cNvPr>
            <p:cNvSpPr txBox="1"/>
            <p:nvPr/>
          </p:nvSpPr>
          <p:spPr>
            <a:xfrm>
              <a:off x="4421564" y="2993211"/>
              <a:ext cx="3568947"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Participate in the activities</a:t>
              </a:r>
            </a:p>
          </p:txBody>
        </p:sp>
        <p:cxnSp>
          <p:nvCxnSpPr>
            <p:cNvPr id="26" name="Straight Connector 25">
              <a:extLst>
                <a:ext uri="{FF2B5EF4-FFF2-40B4-BE49-F238E27FC236}">
                  <a16:creationId xmlns:a16="http://schemas.microsoft.com/office/drawing/2014/main" id="{F35CA25D-B049-4D25-8422-CE7E8D26CCC1}"/>
                </a:ext>
              </a:extLst>
            </p:cNvPr>
            <p:cNvCxnSpPr/>
            <p:nvPr/>
          </p:nvCxnSpPr>
          <p:spPr>
            <a:xfrm>
              <a:off x="4584565" y="2754033"/>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D65365-DABA-46F1-8B0E-3889DA582B3B}"/>
                </a:ext>
              </a:extLst>
            </p:cNvPr>
            <p:cNvCxnSpPr/>
            <p:nvPr/>
          </p:nvCxnSpPr>
          <p:spPr>
            <a:xfrm>
              <a:off x="691376" y="2741525"/>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grpSp>
      <p:pic>
        <p:nvPicPr>
          <p:cNvPr id="28" name="Picture 2">
            <a:extLst>
              <a:ext uri="{FF2B5EF4-FFF2-40B4-BE49-F238E27FC236}">
                <a16:creationId xmlns:a16="http://schemas.microsoft.com/office/drawing/2014/main" id="{EF46E7B0-1A91-40B3-B70E-CF10CC0E8F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4128" y="2102317"/>
            <a:ext cx="17621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2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20</a:t>
            </a:fld>
            <a:endParaRPr lang="en-US"/>
          </a:p>
        </p:txBody>
      </p:sp>
      <p:sp>
        <p:nvSpPr>
          <p:cNvPr id="3" name="Content Placeholder 2"/>
          <p:cNvSpPr>
            <a:spLocks noGrp="1"/>
          </p:cNvSpPr>
          <p:nvPr>
            <p:ph idx="1"/>
          </p:nvPr>
        </p:nvSpPr>
        <p:spPr>
          <a:xfrm>
            <a:off x="962382" y="1524000"/>
            <a:ext cx="8592281" cy="4351338"/>
          </a:xfrm>
        </p:spPr>
        <p:txBody>
          <a:bodyPr/>
          <a:lstStyle/>
          <a:p>
            <a:pPr marL="342900" indent="-342900">
              <a:buFont typeface="Arial" pitchFamily="34" charset="0"/>
              <a:buChar char="•"/>
            </a:pPr>
            <a:r>
              <a:rPr lang="en-US"/>
              <a:t>Release = selectively enable features without requiring deployment</a:t>
            </a:r>
          </a:p>
          <a:p>
            <a:pPr marL="342900" indent="-342900">
              <a:buFont typeface="Arial" pitchFamily="34" charset="0"/>
              <a:buChar char="•"/>
            </a:pPr>
            <a:r>
              <a:rPr lang="en-US"/>
              <a:t>Wrap Application Logic/UI elements with conditional statement</a:t>
            </a:r>
          </a:p>
          <a:p>
            <a:pPr marL="1028700" lvl="1" indent="-342900">
              <a:buFont typeface="Arial" pitchFamily="34" charset="0"/>
              <a:buChar char="•"/>
            </a:pPr>
            <a:r>
              <a:rPr lang="en-US"/>
              <a:t>Configuration defined, easy to switch on/off</a:t>
            </a:r>
          </a:p>
          <a:p>
            <a:pPr marL="342900" indent="-342900">
              <a:buFont typeface="Arial" pitchFamily="34" charset="0"/>
              <a:buChar char="•"/>
            </a:pPr>
            <a:r>
              <a:rPr lang="en-US"/>
              <a:t>Feature Toggles enable Dark Launching</a:t>
            </a:r>
          </a:p>
        </p:txBody>
      </p:sp>
      <p:sp>
        <p:nvSpPr>
          <p:cNvPr id="4" name="Title 3"/>
          <p:cNvSpPr>
            <a:spLocks noGrp="1"/>
          </p:cNvSpPr>
          <p:nvPr>
            <p:ph type="title"/>
          </p:nvPr>
        </p:nvSpPr>
        <p:spPr/>
        <p:txBody>
          <a:bodyPr/>
          <a:lstStyle/>
          <a:p>
            <a:r>
              <a:rPr lang="en-GB">
                <a:solidFill>
                  <a:srgbClr val="595959"/>
                </a:solidFill>
              </a:rPr>
              <a:t>Feature Toggles</a:t>
            </a:r>
            <a:br>
              <a:rPr lang="en-GB">
                <a:solidFill>
                  <a:srgbClr val="595959"/>
                </a:solidFill>
              </a:rPr>
            </a:br>
            <a:endParaRPr lang="en-US" sz="1800"/>
          </a:p>
        </p:txBody>
      </p:sp>
      <p:pic>
        <p:nvPicPr>
          <p:cNvPr id="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75947"/>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4" descr="Image result for facebook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761532" y="1541549"/>
            <a:ext cx="817338" cy="817338"/>
          </a:xfrm>
          <a:prstGeom prst="rect">
            <a:avLst/>
          </a:prstGeom>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9100903" y="2483644"/>
            <a:ext cx="213859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1600"/>
              <a:t>Facebook’s 2008 Chat</a:t>
            </a:r>
          </a:p>
          <a:p>
            <a:pPr algn="ctr"/>
            <a:r>
              <a:rPr lang="en-US" sz="1600"/>
              <a:t>Dark Launch story*</a:t>
            </a:r>
          </a:p>
        </p:txBody>
      </p:sp>
      <p:grpSp>
        <p:nvGrpSpPr>
          <p:cNvPr id="5" name="Group 4"/>
          <p:cNvGrpSpPr/>
          <p:nvPr/>
        </p:nvGrpSpPr>
        <p:grpSpPr>
          <a:xfrm>
            <a:off x="963613" y="3473552"/>
            <a:ext cx="3240000" cy="1992005"/>
            <a:chOff x="962025" y="3473551"/>
            <a:chExt cx="3240000" cy="1992005"/>
          </a:xfrm>
        </p:grpSpPr>
        <p:sp>
          <p:nvSpPr>
            <p:cNvPr id="26" name="Rectangle 25"/>
            <p:cNvSpPr/>
            <p:nvPr/>
          </p:nvSpPr>
          <p:spPr>
            <a:xfrm>
              <a:off x="962025" y="3473551"/>
              <a:ext cx="3240000" cy="9144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solidFill>
                    <a:schemeClr val="bg1"/>
                  </a:solidFill>
                </a:rPr>
                <a:t>Roll-back easily</a:t>
              </a:r>
            </a:p>
          </p:txBody>
        </p:sp>
        <p:sp>
          <p:nvSpPr>
            <p:cNvPr id="36" name="Rectangle 35"/>
            <p:cNvSpPr/>
            <p:nvPr/>
          </p:nvSpPr>
          <p:spPr>
            <a:xfrm>
              <a:off x="962025" y="4551156"/>
              <a:ext cx="3240000" cy="914400"/>
            </a:xfrm>
            <a:prstGeom prst="rect">
              <a:avLst/>
            </a:prstGeom>
            <a:no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t>Just switch off misbehaving</a:t>
              </a:r>
            </a:p>
            <a:p>
              <a:pPr algn="ctr"/>
              <a:r>
                <a:rPr lang="en-US"/>
                <a:t>feature(s)</a:t>
              </a:r>
            </a:p>
          </p:txBody>
        </p:sp>
        <p:sp>
          <p:nvSpPr>
            <p:cNvPr id="41" name="Freeform 28"/>
            <p:cNvSpPr>
              <a:spLocks noChangeAspect="1"/>
            </p:cNvSpPr>
            <p:nvPr/>
          </p:nvSpPr>
          <p:spPr>
            <a:xfrm>
              <a:off x="2399145" y="4374699"/>
              <a:ext cx="365760" cy="177704"/>
            </a:xfrm>
            <a:custGeom>
              <a:avLst/>
              <a:gdLst>
                <a:gd name="connsiteX0" fmla="*/ 0 w 673100"/>
                <a:gd name="connsiteY0" fmla="*/ 0 h 327025"/>
                <a:gd name="connsiteX1" fmla="*/ 673100 w 673100"/>
                <a:gd name="connsiteY1" fmla="*/ 3175 h 327025"/>
                <a:gd name="connsiteX2" fmla="*/ 330200 w 673100"/>
                <a:gd name="connsiteY2" fmla="*/ 327025 h 327025"/>
                <a:gd name="connsiteX3" fmla="*/ 0 w 673100"/>
                <a:gd name="connsiteY3" fmla="*/ 0 h 327025"/>
              </a:gdLst>
              <a:ahLst/>
              <a:cxnLst>
                <a:cxn ang="0">
                  <a:pos x="connsiteX0" y="connsiteY0"/>
                </a:cxn>
                <a:cxn ang="0">
                  <a:pos x="connsiteX1" y="connsiteY1"/>
                </a:cxn>
                <a:cxn ang="0">
                  <a:pos x="connsiteX2" y="connsiteY2"/>
                </a:cxn>
                <a:cxn ang="0">
                  <a:pos x="connsiteX3" y="connsiteY3"/>
                </a:cxn>
              </a:cxnLst>
              <a:rect l="l" t="t" r="r" b="b"/>
              <a:pathLst>
                <a:path w="673100" h="327025">
                  <a:moveTo>
                    <a:pt x="0" y="0"/>
                  </a:moveTo>
                  <a:lnTo>
                    <a:pt x="673100" y="3175"/>
                  </a:lnTo>
                  <a:lnTo>
                    <a:pt x="330200" y="327025"/>
                  </a:lnTo>
                  <a:lnTo>
                    <a:pt x="0" y="0"/>
                  </a:lnTo>
                  <a:close/>
                </a:path>
              </a:pathLst>
            </a:cu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p>
          </p:txBody>
        </p:sp>
      </p:grpSp>
      <p:grpSp>
        <p:nvGrpSpPr>
          <p:cNvPr id="6" name="Group 5"/>
          <p:cNvGrpSpPr/>
          <p:nvPr/>
        </p:nvGrpSpPr>
        <p:grpSpPr>
          <a:xfrm>
            <a:off x="4481557" y="3473551"/>
            <a:ext cx="3240000" cy="1986874"/>
            <a:chOff x="4479969" y="3473551"/>
            <a:chExt cx="3240000" cy="1986874"/>
          </a:xfrm>
        </p:grpSpPr>
        <p:sp>
          <p:nvSpPr>
            <p:cNvPr id="33" name="Rectangle 32"/>
            <p:cNvSpPr/>
            <p:nvPr/>
          </p:nvSpPr>
          <p:spPr>
            <a:xfrm>
              <a:off x="4479969" y="3473551"/>
              <a:ext cx="3240000" cy="9144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solidFill>
                    <a:schemeClr val="bg1"/>
                  </a:solidFill>
                </a:rPr>
                <a:t>Gracefully degrade performance</a:t>
              </a:r>
            </a:p>
          </p:txBody>
        </p:sp>
        <p:sp>
          <p:nvSpPr>
            <p:cNvPr id="37" name="Rectangle 36"/>
            <p:cNvSpPr/>
            <p:nvPr/>
          </p:nvSpPr>
          <p:spPr>
            <a:xfrm>
              <a:off x="4479969" y="4546025"/>
              <a:ext cx="3240000" cy="914400"/>
            </a:xfrm>
            <a:prstGeom prst="rect">
              <a:avLst/>
            </a:prstGeom>
            <a:no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t>Reduce Quality of Service</a:t>
              </a:r>
            </a:p>
            <a:p>
              <a:pPr algn="ctr"/>
              <a:r>
                <a:rPr lang="en-US"/>
                <a:t>(reduce functionality)</a:t>
              </a:r>
            </a:p>
          </p:txBody>
        </p:sp>
        <p:sp>
          <p:nvSpPr>
            <p:cNvPr id="42" name="Freeform 28"/>
            <p:cNvSpPr>
              <a:spLocks noChangeAspect="1"/>
            </p:cNvSpPr>
            <p:nvPr/>
          </p:nvSpPr>
          <p:spPr>
            <a:xfrm>
              <a:off x="5917089" y="4374699"/>
              <a:ext cx="365760" cy="177704"/>
            </a:xfrm>
            <a:custGeom>
              <a:avLst/>
              <a:gdLst>
                <a:gd name="connsiteX0" fmla="*/ 0 w 673100"/>
                <a:gd name="connsiteY0" fmla="*/ 0 h 327025"/>
                <a:gd name="connsiteX1" fmla="*/ 673100 w 673100"/>
                <a:gd name="connsiteY1" fmla="*/ 3175 h 327025"/>
                <a:gd name="connsiteX2" fmla="*/ 330200 w 673100"/>
                <a:gd name="connsiteY2" fmla="*/ 327025 h 327025"/>
                <a:gd name="connsiteX3" fmla="*/ 0 w 673100"/>
                <a:gd name="connsiteY3" fmla="*/ 0 h 327025"/>
              </a:gdLst>
              <a:ahLst/>
              <a:cxnLst>
                <a:cxn ang="0">
                  <a:pos x="connsiteX0" y="connsiteY0"/>
                </a:cxn>
                <a:cxn ang="0">
                  <a:pos x="connsiteX1" y="connsiteY1"/>
                </a:cxn>
                <a:cxn ang="0">
                  <a:pos x="connsiteX2" y="connsiteY2"/>
                </a:cxn>
                <a:cxn ang="0">
                  <a:pos x="connsiteX3" y="connsiteY3"/>
                </a:cxn>
              </a:cxnLst>
              <a:rect l="l" t="t" r="r" b="b"/>
              <a:pathLst>
                <a:path w="673100" h="327025">
                  <a:moveTo>
                    <a:pt x="0" y="0"/>
                  </a:moveTo>
                  <a:lnTo>
                    <a:pt x="673100" y="3175"/>
                  </a:lnTo>
                  <a:lnTo>
                    <a:pt x="330200" y="327025"/>
                  </a:lnTo>
                  <a:lnTo>
                    <a:pt x="0" y="0"/>
                  </a:lnTo>
                  <a:close/>
                </a:path>
              </a:pathLst>
            </a:cu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p>
          </p:txBody>
        </p:sp>
      </p:grpSp>
      <p:grpSp>
        <p:nvGrpSpPr>
          <p:cNvPr id="9" name="Group 8"/>
          <p:cNvGrpSpPr/>
          <p:nvPr/>
        </p:nvGrpSpPr>
        <p:grpSpPr>
          <a:xfrm>
            <a:off x="7999501" y="3473551"/>
            <a:ext cx="3240000" cy="1986874"/>
            <a:chOff x="7997913" y="3473551"/>
            <a:chExt cx="3240000" cy="1986874"/>
          </a:xfrm>
        </p:grpSpPr>
        <p:sp>
          <p:nvSpPr>
            <p:cNvPr id="34" name="Rectangle 33"/>
            <p:cNvSpPr/>
            <p:nvPr/>
          </p:nvSpPr>
          <p:spPr>
            <a:xfrm>
              <a:off x="7997913" y="3473551"/>
              <a:ext cx="3240000" cy="9144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solidFill>
                    <a:schemeClr val="bg1"/>
                  </a:solidFill>
                </a:rPr>
                <a:t>Increase resilience through Service-Oriented architecture</a:t>
              </a:r>
            </a:p>
          </p:txBody>
        </p:sp>
        <p:sp>
          <p:nvSpPr>
            <p:cNvPr id="38" name="Rectangle 37"/>
            <p:cNvSpPr/>
            <p:nvPr/>
          </p:nvSpPr>
          <p:spPr>
            <a:xfrm>
              <a:off x="7997913" y="4546025"/>
              <a:ext cx="3240000" cy="914400"/>
            </a:xfrm>
            <a:prstGeom prst="rect">
              <a:avLst/>
            </a:prstGeom>
            <a:no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t>Block downstream services</a:t>
              </a:r>
            </a:p>
            <a:p>
              <a:pPr algn="ctr"/>
              <a:r>
                <a:rPr lang="en-US"/>
                <a:t>when failing</a:t>
              </a:r>
            </a:p>
          </p:txBody>
        </p:sp>
        <p:sp>
          <p:nvSpPr>
            <p:cNvPr id="43" name="Freeform 28"/>
            <p:cNvSpPr>
              <a:spLocks noChangeAspect="1"/>
            </p:cNvSpPr>
            <p:nvPr/>
          </p:nvSpPr>
          <p:spPr>
            <a:xfrm>
              <a:off x="9435033" y="4374699"/>
              <a:ext cx="365760" cy="177704"/>
            </a:xfrm>
            <a:custGeom>
              <a:avLst/>
              <a:gdLst>
                <a:gd name="connsiteX0" fmla="*/ 0 w 673100"/>
                <a:gd name="connsiteY0" fmla="*/ 0 h 327025"/>
                <a:gd name="connsiteX1" fmla="*/ 673100 w 673100"/>
                <a:gd name="connsiteY1" fmla="*/ 3175 h 327025"/>
                <a:gd name="connsiteX2" fmla="*/ 330200 w 673100"/>
                <a:gd name="connsiteY2" fmla="*/ 327025 h 327025"/>
                <a:gd name="connsiteX3" fmla="*/ 0 w 673100"/>
                <a:gd name="connsiteY3" fmla="*/ 0 h 327025"/>
              </a:gdLst>
              <a:ahLst/>
              <a:cxnLst>
                <a:cxn ang="0">
                  <a:pos x="connsiteX0" y="connsiteY0"/>
                </a:cxn>
                <a:cxn ang="0">
                  <a:pos x="connsiteX1" y="connsiteY1"/>
                </a:cxn>
                <a:cxn ang="0">
                  <a:pos x="connsiteX2" y="connsiteY2"/>
                </a:cxn>
                <a:cxn ang="0">
                  <a:pos x="connsiteX3" y="connsiteY3"/>
                </a:cxn>
              </a:cxnLst>
              <a:rect l="l" t="t" r="r" b="b"/>
              <a:pathLst>
                <a:path w="673100" h="327025">
                  <a:moveTo>
                    <a:pt x="0" y="0"/>
                  </a:moveTo>
                  <a:lnTo>
                    <a:pt x="673100" y="3175"/>
                  </a:lnTo>
                  <a:lnTo>
                    <a:pt x="330200" y="327025"/>
                  </a:lnTo>
                  <a:lnTo>
                    <a:pt x="0" y="0"/>
                  </a:lnTo>
                  <a:close/>
                </a:path>
              </a:pathLst>
            </a:cu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p>
          </p:txBody>
        </p:sp>
      </p:grpSp>
      <p:sp>
        <p:nvSpPr>
          <p:cNvPr id="20" name="TextBox 19">
            <a:extLst>
              <a:ext uri="{FF2B5EF4-FFF2-40B4-BE49-F238E27FC236}">
                <a16:creationId xmlns:a16="http://schemas.microsoft.com/office/drawing/2014/main" id="{ABA75CE9-DF3A-48C4-9765-77E3422EB392}"/>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spTree>
    <p:extLst>
      <p:ext uri="{BB962C8B-B14F-4D97-AF65-F5344CB8AC3E}">
        <p14:creationId xmlns:p14="http://schemas.microsoft.com/office/powerpoint/2010/main" val="2550048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21</a:t>
            </a:fld>
            <a:endParaRPr lang="en-US"/>
          </a:p>
        </p:txBody>
      </p:sp>
      <p:sp>
        <p:nvSpPr>
          <p:cNvPr id="4" name="Title 3"/>
          <p:cNvSpPr>
            <a:spLocks noGrp="1"/>
          </p:cNvSpPr>
          <p:nvPr>
            <p:ph type="title"/>
          </p:nvPr>
        </p:nvSpPr>
        <p:spPr/>
        <p:txBody>
          <a:bodyPr/>
          <a:lstStyle/>
          <a:p>
            <a:r>
              <a:rPr lang="en-GB">
                <a:solidFill>
                  <a:srgbClr val="595959"/>
                </a:solidFill>
              </a:rPr>
              <a:t>Feature Toggles</a:t>
            </a:r>
            <a:br>
              <a:rPr lang="en-GB">
                <a:solidFill>
                  <a:srgbClr val="595959"/>
                </a:solidFill>
              </a:rPr>
            </a:br>
            <a:endParaRPr lang="en-US" sz="1800"/>
          </a:p>
        </p:txBody>
      </p:sp>
      <p:pic>
        <p:nvPicPr>
          <p:cNvPr id="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81329" y="51884"/>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81" name="Left Brace 80">
            <a:extLst>
              <a:ext uri="{FF2B5EF4-FFF2-40B4-BE49-F238E27FC236}">
                <a16:creationId xmlns:a16="http://schemas.microsoft.com/office/drawing/2014/main" id="{F2ADA359-F559-4D2E-A22D-FB677E474887}"/>
              </a:ext>
            </a:extLst>
          </p:cNvPr>
          <p:cNvSpPr/>
          <p:nvPr/>
        </p:nvSpPr>
        <p:spPr>
          <a:xfrm rot="5400000">
            <a:off x="4597138" y="206836"/>
            <a:ext cx="305918" cy="5643318"/>
          </a:xfrm>
          <a:prstGeom prst="leftBrace">
            <a:avLst/>
          </a:prstGeom>
          <a:noFill/>
          <a:ln w="22225" cap="flat" cmpd="sng" algn="ctr">
            <a:solidFill>
              <a:srgbClr val="FFB414"/>
            </a:solidFill>
            <a:prstDash val="sysDash"/>
            <a:miter lim="800000"/>
            <a:tailEnd type="triangle" w="lg" len="lg"/>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nl-NL" kern="0">
              <a:solidFill>
                <a:srgbClr val="595959"/>
              </a:solidFill>
              <a:latin typeface="Segoe UI"/>
            </a:endParaRPr>
          </a:p>
        </p:txBody>
      </p:sp>
      <p:sp>
        <p:nvSpPr>
          <p:cNvPr id="82" name="Left Brace 81">
            <a:extLst>
              <a:ext uri="{FF2B5EF4-FFF2-40B4-BE49-F238E27FC236}">
                <a16:creationId xmlns:a16="http://schemas.microsoft.com/office/drawing/2014/main" id="{0F652281-88CB-44F8-8D6E-54AC828C1588}"/>
              </a:ext>
            </a:extLst>
          </p:cNvPr>
          <p:cNvSpPr/>
          <p:nvPr/>
        </p:nvSpPr>
        <p:spPr>
          <a:xfrm rot="5400000">
            <a:off x="8874469" y="2245817"/>
            <a:ext cx="307038" cy="1564241"/>
          </a:xfrm>
          <a:prstGeom prst="leftBrace">
            <a:avLst/>
          </a:prstGeom>
          <a:noFill/>
          <a:ln w="22225" cap="flat" cmpd="sng" algn="ctr">
            <a:solidFill>
              <a:srgbClr val="FFB414"/>
            </a:solidFill>
            <a:prstDash val="sysDash"/>
            <a:miter lim="800000"/>
            <a:tailEnd type="triangle" w="lg" len="lg"/>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nl-NL" kern="0">
              <a:solidFill>
                <a:srgbClr val="595959"/>
              </a:solidFill>
              <a:latin typeface="Segoe UI"/>
            </a:endParaRPr>
          </a:p>
        </p:txBody>
      </p:sp>
      <p:pic>
        <p:nvPicPr>
          <p:cNvPr id="83" name="Picture 82">
            <a:extLst>
              <a:ext uri="{FF2B5EF4-FFF2-40B4-BE49-F238E27FC236}">
                <a16:creationId xmlns:a16="http://schemas.microsoft.com/office/drawing/2014/main" id="{F5509E48-05B0-4BA0-A810-09010C3C920B}"/>
              </a:ext>
            </a:extLst>
          </p:cNvPr>
          <p:cNvPicPr>
            <a:picLocks noChangeAspect="1"/>
          </p:cNvPicPr>
          <p:nvPr/>
        </p:nvPicPr>
        <p:blipFill>
          <a:blip r:embed="rId4"/>
          <a:stretch>
            <a:fillRect/>
          </a:stretch>
        </p:blipFill>
        <p:spPr>
          <a:xfrm>
            <a:off x="8654685" y="1781545"/>
            <a:ext cx="746607" cy="1094718"/>
          </a:xfrm>
          <a:prstGeom prst="rect">
            <a:avLst/>
          </a:prstGeom>
        </p:spPr>
      </p:pic>
      <p:pic>
        <p:nvPicPr>
          <p:cNvPr id="84" name="Picture 83">
            <a:extLst>
              <a:ext uri="{FF2B5EF4-FFF2-40B4-BE49-F238E27FC236}">
                <a16:creationId xmlns:a16="http://schemas.microsoft.com/office/drawing/2014/main" id="{3764B27D-3531-496A-BB38-B6DC28E6B5D0}"/>
              </a:ext>
            </a:extLst>
          </p:cNvPr>
          <p:cNvPicPr>
            <a:picLocks noChangeAspect="1"/>
          </p:cNvPicPr>
          <p:nvPr/>
        </p:nvPicPr>
        <p:blipFill>
          <a:blip r:embed="rId5"/>
          <a:stretch>
            <a:fillRect/>
          </a:stretch>
        </p:blipFill>
        <p:spPr>
          <a:xfrm>
            <a:off x="4376794" y="1781545"/>
            <a:ext cx="746607" cy="1094718"/>
          </a:xfrm>
          <a:prstGeom prst="rect">
            <a:avLst/>
          </a:prstGeom>
        </p:spPr>
      </p:pic>
      <p:cxnSp>
        <p:nvCxnSpPr>
          <p:cNvPr id="85" name="Straight Arrow Connector 84">
            <a:extLst>
              <a:ext uri="{FF2B5EF4-FFF2-40B4-BE49-F238E27FC236}">
                <a16:creationId xmlns:a16="http://schemas.microsoft.com/office/drawing/2014/main" id="{5DC7E71F-E68C-4D47-9A1C-A33A52FC1560}"/>
              </a:ext>
            </a:extLst>
          </p:cNvPr>
          <p:cNvCxnSpPr/>
          <p:nvPr/>
        </p:nvCxnSpPr>
        <p:spPr>
          <a:xfrm>
            <a:off x="165302" y="5203190"/>
            <a:ext cx="11883158" cy="0"/>
          </a:xfrm>
          <a:prstGeom prst="straightConnector1">
            <a:avLst/>
          </a:prstGeom>
          <a:noFill/>
          <a:ln w="22225" cap="flat" cmpd="sng" algn="ctr">
            <a:solidFill>
              <a:srgbClr val="FFB414"/>
            </a:solidFill>
            <a:prstDash val="sysDash"/>
            <a:miter lim="800000"/>
            <a:tailEnd type="triangle" w="lg" len="lg"/>
          </a:ln>
          <a:effectLst/>
        </p:spPr>
      </p:cxnSp>
      <p:sp>
        <p:nvSpPr>
          <p:cNvPr id="86" name="Rectangle 85">
            <a:extLst>
              <a:ext uri="{FF2B5EF4-FFF2-40B4-BE49-F238E27FC236}">
                <a16:creationId xmlns:a16="http://schemas.microsoft.com/office/drawing/2014/main" id="{319E1B8B-11B6-4D3C-A874-B59649B0DCE3}"/>
              </a:ext>
            </a:extLst>
          </p:cNvPr>
          <p:cNvSpPr/>
          <p:nvPr/>
        </p:nvSpPr>
        <p:spPr>
          <a:xfrm>
            <a:off x="5706792" y="4865283"/>
            <a:ext cx="60144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nl-NL" i="1">
                <a:solidFill>
                  <a:srgbClr val="595959"/>
                </a:solidFill>
                <a:latin typeface="Segoe UI Light" charset="0"/>
                <a:ea typeface="Segoe UI Light" charset="0"/>
                <a:cs typeface="Segoe UI Light" charset="0"/>
              </a:rPr>
              <a:t>time</a:t>
            </a:r>
          </a:p>
        </p:txBody>
      </p:sp>
      <p:sp>
        <p:nvSpPr>
          <p:cNvPr id="87" name="Rectangle 86">
            <a:extLst>
              <a:ext uri="{FF2B5EF4-FFF2-40B4-BE49-F238E27FC236}">
                <a16:creationId xmlns:a16="http://schemas.microsoft.com/office/drawing/2014/main" id="{76A4C4CB-CC0F-4258-8572-4B80C4670930}"/>
              </a:ext>
            </a:extLst>
          </p:cNvPr>
          <p:cNvSpPr/>
          <p:nvPr/>
        </p:nvSpPr>
        <p:spPr>
          <a:xfrm>
            <a:off x="240042" y="3301159"/>
            <a:ext cx="1088493" cy="1217923"/>
          </a:xfrm>
          <a:prstGeom prst="rect">
            <a:avLst/>
          </a:prstGeom>
          <a:solidFill>
            <a:srgbClr val="006EBD">
              <a:lumMod val="20000"/>
              <a:lumOff val="8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88" name="Straight Arrow Connector 87">
            <a:extLst>
              <a:ext uri="{FF2B5EF4-FFF2-40B4-BE49-F238E27FC236}">
                <a16:creationId xmlns:a16="http://schemas.microsoft.com/office/drawing/2014/main" id="{CEBF4904-11E6-492A-B297-30F6AC36281C}"/>
              </a:ext>
            </a:extLst>
          </p:cNvPr>
          <p:cNvCxnSpPr/>
          <p:nvPr/>
        </p:nvCxnSpPr>
        <p:spPr>
          <a:xfrm>
            <a:off x="778365" y="3159424"/>
            <a:ext cx="2699" cy="1614554"/>
          </a:xfrm>
          <a:prstGeom prst="straightConnector1">
            <a:avLst/>
          </a:prstGeom>
          <a:noFill/>
          <a:ln w="22225" cap="flat" cmpd="sng" algn="ctr">
            <a:solidFill>
              <a:srgbClr val="47800A"/>
            </a:solidFill>
            <a:prstDash val="sysDash"/>
            <a:miter lim="800000"/>
            <a:tailEnd type="triangle" w="lg" len="lg"/>
          </a:ln>
          <a:effectLst/>
        </p:spPr>
      </p:cxnSp>
      <p:grpSp>
        <p:nvGrpSpPr>
          <p:cNvPr id="89" name="Group 88">
            <a:extLst>
              <a:ext uri="{FF2B5EF4-FFF2-40B4-BE49-F238E27FC236}">
                <a16:creationId xmlns:a16="http://schemas.microsoft.com/office/drawing/2014/main" id="{FF22A545-25C5-4B4B-8564-2AF5D6171EEA}"/>
              </a:ext>
            </a:extLst>
          </p:cNvPr>
          <p:cNvGrpSpPr/>
          <p:nvPr/>
        </p:nvGrpSpPr>
        <p:grpSpPr>
          <a:xfrm>
            <a:off x="2028462" y="3159424"/>
            <a:ext cx="1319202" cy="1614554"/>
            <a:chOff x="2026874" y="3769024"/>
            <a:chExt cx="1319202" cy="1614554"/>
          </a:xfrm>
        </p:grpSpPr>
        <p:sp>
          <p:nvSpPr>
            <p:cNvPr id="90" name="Rectangle 89">
              <a:extLst>
                <a:ext uri="{FF2B5EF4-FFF2-40B4-BE49-F238E27FC236}">
                  <a16:creationId xmlns:a16="http://schemas.microsoft.com/office/drawing/2014/main" id="{CA710224-A953-42EF-BBD6-4E86AD9E63D5}"/>
                </a:ext>
              </a:extLst>
            </p:cNvPr>
            <p:cNvSpPr/>
            <p:nvPr/>
          </p:nvSpPr>
          <p:spPr>
            <a:xfrm>
              <a:off x="2026874" y="3910758"/>
              <a:ext cx="1088493" cy="1217923"/>
            </a:xfrm>
            <a:prstGeom prst="rect">
              <a:avLst/>
            </a:prstGeom>
            <a:solidFill>
              <a:srgbClr val="006EBD">
                <a:lumMod val="20000"/>
                <a:lumOff val="8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91" name="Straight Arrow Connector 90">
              <a:extLst>
                <a:ext uri="{FF2B5EF4-FFF2-40B4-BE49-F238E27FC236}">
                  <a16:creationId xmlns:a16="http://schemas.microsoft.com/office/drawing/2014/main" id="{BA39556E-1BFD-448A-B369-4DFD665590B4}"/>
                </a:ext>
              </a:extLst>
            </p:cNvPr>
            <p:cNvCxnSpPr/>
            <p:nvPr/>
          </p:nvCxnSpPr>
          <p:spPr>
            <a:xfrm>
              <a:off x="2573922" y="3769024"/>
              <a:ext cx="2699" cy="1614554"/>
            </a:xfrm>
            <a:prstGeom prst="straightConnector1">
              <a:avLst/>
            </a:prstGeom>
            <a:noFill/>
            <a:ln w="22225" cap="flat" cmpd="sng" algn="ctr">
              <a:solidFill>
                <a:srgbClr val="47800A"/>
              </a:solidFill>
              <a:prstDash val="sysDash"/>
              <a:miter lim="800000"/>
              <a:tailEnd type="triangle" w="lg" len="lg"/>
            </a:ln>
            <a:effectLst/>
          </p:spPr>
        </p:cxnSp>
        <p:sp>
          <p:nvSpPr>
            <p:cNvPr id="92" name="Rectangle 91">
              <a:extLst>
                <a:ext uri="{FF2B5EF4-FFF2-40B4-BE49-F238E27FC236}">
                  <a16:creationId xmlns:a16="http://schemas.microsoft.com/office/drawing/2014/main" id="{6CEF5FBA-A1D1-4785-AF3E-0B183721A397}"/>
                </a:ext>
              </a:extLst>
            </p:cNvPr>
            <p:cNvSpPr/>
            <p:nvPr/>
          </p:nvSpPr>
          <p:spPr>
            <a:xfrm>
              <a:off x="2322832" y="4215387"/>
              <a:ext cx="496575" cy="608663"/>
            </a:xfrm>
            <a:prstGeom prst="rect">
              <a:avLst/>
            </a:prstGeom>
            <a:noFill/>
            <a:ln w="12700" cap="flat" cmpd="sng" algn="ctr">
              <a:solidFill>
                <a:srgbClr val="006EBD"/>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93" name="Straight Arrow Connector 28">
              <a:extLst>
                <a:ext uri="{FF2B5EF4-FFF2-40B4-BE49-F238E27FC236}">
                  <a16:creationId xmlns:a16="http://schemas.microsoft.com/office/drawing/2014/main" id="{31D4F1E4-825E-4959-8B02-4B0F1DED937C}"/>
                </a:ext>
              </a:extLst>
            </p:cNvPr>
            <p:cNvCxnSpPr/>
            <p:nvPr/>
          </p:nvCxnSpPr>
          <p:spPr>
            <a:xfrm rot="16200000" flipH="1">
              <a:off x="2919601" y="4540252"/>
              <a:ext cx="836618" cy="1"/>
            </a:xfrm>
            <a:prstGeom prst="bentConnector3">
              <a:avLst>
                <a:gd name="adj1" fmla="val 50000"/>
              </a:avLst>
            </a:prstGeom>
            <a:noFill/>
            <a:ln w="22225" cap="flat" cmpd="sng" algn="ctr">
              <a:solidFill>
                <a:sysClr val="window" lastClr="FFFFFF">
                  <a:lumMod val="50000"/>
                </a:sysClr>
              </a:solidFill>
              <a:prstDash val="sysDash"/>
              <a:miter lim="800000"/>
              <a:tailEnd type="none" w="lg" len="lg"/>
            </a:ln>
            <a:effectLst/>
          </p:spPr>
        </p:cxnSp>
        <p:cxnSp>
          <p:nvCxnSpPr>
            <p:cNvPr id="94" name="Straight Arrow Connector 28">
              <a:extLst>
                <a:ext uri="{FF2B5EF4-FFF2-40B4-BE49-F238E27FC236}">
                  <a16:creationId xmlns:a16="http://schemas.microsoft.com/office/drawing/2014/main" id="{2D0049B6-1D1D-4968-80D6-84D369348DF7}"/>
                </a:ext>
              </a:extLst>
            </p:cNvPr>
            <p:cNvCxnSpPr/>
            <p:nvPr/>
          </p:nvCxnSpPr>
          <p:spPr>
            <a:xfrm flipH="1">
              <a:off x="2599317" y="4950535"/>
              <a:ext cx="746759" cy="0"/>
            </a:xfrm>
            <a:prstGeom prst="straightConnector1">
              <a:avLst/>
            </a:prstGeom>
            <a:noFill/>
            <a:ln w="22225" cap="flat" cmpd="sng" algn="ctr">
              <a:solidFill>
                <a:sysClr val="window" lastClr="FFFFFF">
                  <a:lumMod val="50000"/>
                </a:sysClr>
              </a:solidFill>
              <a:prstDash val="sysDash"/>
              <a:miter lim="800000"/>
              <a:tailEnd type="triangle" w="lg" len="lg"/>
            </a:ln>
            <a:effectLst/>
          </p:spPr>
        </p:cxnSp>
        <p:cxnSp>
          <p:nvCxnSpPr>
            <p:cNvPr id="95" name="Straight Arrow Connector 28">
              <a:extLst>
                <a:ext uri="{FF2B5EF4-FFF2-40B4-BE49-F238E27FC236}">
                  <a16:creationId xmlns:a16="http://schemas.microsoft.com/office/drawing/2014/main" id="{CA73DE3D-2DA8-42CF-A0BB-2072958EC04B}"/>
                </a:ext>
              </a:extLst>
            </p:cNvPr>
            <p:cNvCxnSpPr/>
            <p:nvPr/>
          </p:nvCxnSpPr>
          <p:spPr>
            <a:xfrm flipH="1">
              <a:off x="2581741" y="4121943"/>
              <a:ext cx="764335" cy="0"/>
            </a:xfrm>
            <a:prstGeom prst="straightConnector1">
              <a:avLst/>
            </a:prstGeom>
            <a:noFill/>
            <a:ln w="22225" cap="flat" cmpd="sng" algn="ctr">
              <a:solidFill>
                <a:sysClr val="window" lastClr="FFFFFF">
                  <a:lumMod val="50000"/>
                </a:sysClr>
              </a:solidFill>
              <a:prstDash val="sysDash"/>
              <a:miter lim="800000"/>
              <a:tailEnd type="none" w="lg" len="lg"/>
            </a:ln>
            <a:effectLst/>
          </p:spPr>
        </p:cxnSp>
      </p:grpSp>
      <p:grpSp>
        <p:nvGrpSpPr>
          <p:cNvPr id="96" name="Group 95">
            <a:extLst>
              <a:ext uri="{FF2B5EF4-FFF2-40B4-BE49-F238E27FC236}">
                <a16:creationId xmlns:a16="http://schemas.microsoft.com/office/drawing/2014/main" id="{132CB544-9D9D-4220-970D-8A0AAE9B94F0}"/>
              </a:ext>
            </a:extLst>
          </p:cNvPr>
          <p:cNvGrpSpPr/>
          <p:nvPr/>
        </p:nvGrpSpPr>
        <p:grpSpPr>
          <a:xfrm>
            <a:off x="4046205" y="3159424"/>
            <a:ext cx="1375726" cy="1614554"/>
            <a:chOff x="4044617" y="3769024"/>
            <a:chExt cx="1375726" cy="1614554"/>
          </a:xfrm>
        </p:grpSpPr>
        <p:sp>
          <p:nvSpPr>
            <p:cNvPr id="97" name="Rectangle 96">
              <a:extLst>
                <a:ext uri="{FF2B5EF4-FFF2-40B4-BE49-F238E27FC236}">
                  <a16:creationId xmlns:a16="http://schemas.microsoft.com/office/drawing/2014/main" id="{7E3B201A-9032-4B6E-8124-4C24AD1439DE}"/>
                </a:ext>
              </a:extLst>
            </p:cNvPr>
            <p:cNvSpPr/>
            <p:nvPr/>
          </p:nvSpPr>
          <p:spPr>
            <a:xfrm>
              <a:off x="5121790" y="4234705"/>
              <a:ext cx="298553" cy="589345"/>
            </a:xfrm>
            <a:prstGeom prst="rect">
              <a:avLst/>
            </a:prstGeom>
            <a:solidFill>
              <a:srgbClr val="FF5800">
                <a:lumMod val="60000"/>
                <a:lumOff val="4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sp>
          <p:nvSpPr>
            <p:cNvPr id="98" name="Rectangle 97">
              <a:extLst>
                <a:ext uri="{FF2B5EF4-FFF2-40B4-BE49-F238E27FC236}">
                  <a16:creationId xmlns:a16="http://schemas.microsoft.com/office/drawing/2014/main" id="{B8F557FD-0B65-429D-85FC-84D576B3082B}"/>
                </a:ext>
              </a:extLst>
            </p:cNvPr>
            <p:cNvSpPr/>
            <p:nvPr/>
          </p:nvSpPr>
          <p:spPr>
            <a:xfrm>
              <a:off x="4044617" y="3910758"/>
              <a:ext cx="1088493" cy="1217923"/>
            </a:xfrm>
            <a:prstGeom prst="rect">
              <a:avLst/>
            </a:prstGeom>
            <a:solidFill>
              <a:srgbClr val="006EBD">
                <a:lumMod val="20000"/>
                <a:lumOff val="8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99" name="Straight Arrow Connector 98">
              <a:extLst>
                <a:ext uri="{FF2B5EF4-FFF2-40B4-BE49-F238E27FC236}">
                  <a16:creationId xmlns:a16="http://schemas.microsoft.com/office/drawing/2014/main" id="{B070E810-A2EE-43F1-B938-F68EEF71F4B7}"/>
                </a:ext>
              </a:extLst>
            </p:cNvPr>
            <p:cNvCxnSpPr/>
            <p:nvPr/>
          </p:nvCxnSpPr>
          <p:spPr>
            <a:xfrm>
              <a:off x="4582940" y="3769024"/>
              <a:ext cx="2699" cy="1614554"/>
            </a:xfrm>
            <a:prstGeom prst="straightConnector1">
              <a:avLst/>
            </a:prstGeom>
            <a:noFill/>
            <a:ln w="22225" cap="flat" cmpd="sng" algn="ctr">
              <a:solidFill>
                <a:srgbClr val="47800A"/>
              </a:solidFill>
              <a:prstDash val="sysDash"/>
              <a:miter lim="800000"/>
              <a:tailEnd type="triangle" w="lg" len="lg"/>
            </a:ln>
            <a:effectLst/>
          </p:spPr>
        </p:cxnSp>
        <p:sp>
          <p:nvSpPr>
            <p:cNvPr id="100" name="Rectangle 99">
              <a:extLst>
                <a:ext uri="{FF2B5EF4-FFF2-40B4-BE49-F238E27FC236}">
                  <a16:creationId xmlns:a16="http://schemas.microsoft.com/office/drawing/2014/main" id="{A219A28B-ACFF-4FD2-AE2F-01D49BF6279E}"/>
                </a:ext>
              </a:extLst>
            </p:cNvPr>
            <p:cNvSpPr/>
            <p:nvPr/>
          </p:nvSpPr>
          <p:spPr>
            <a:xfrm>
              <a:off x="4331850" y="4215387"/>
              <a:ext cx="496575" cy="608663"/>
            </a:xfrm>
            <a:prstGeom prst="rect">
              <a:avLst/>
            </a:prstGeom>
            <a:noFill/>
            <a:ln w="12700" cap="flat" cmpd="sng" algn="ctr">
              <a:solidFill>
                <a:srgbClr val="006EBD"/>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101" name="Straight Arrow Connector 28">
              <a:extLst>
                <a:ext uri="{FF2B5EF4-FFF2-40B4-BE49-F238E27FC236}">
                  <a16:creationId xmlns:a16="http://schemas.microsoft.com/office/drawing/2014/main" id="{0C24C8AA-79F5-4C57-9B5F-D93DCA601F91}"/>
                </a:ext>
              </a:extLst>
            </p:cNvPr>
            <p:cNvCxnSpPr/>
            <p:nvPr/>
          </p:nvCxnSpPr>
          <p:spPr>
            <a:xfrm rot="16200000" flipH="1">
              <a:off x="4928619" y="4540252"/>
              <a:ext cx="836618" cy="1"/>
            </a:xfrm>
            <a:prstGeom prst="bentConnector3">
              <a:avLst>
                <a:gd name="adj1" fmla="val 50000"/>
              </a:avLst>
            </a:prstGeom>
            <a:noFill/>
            <a:ln w="22225" cap="flat" cmpd="sng" algn="ctr">
              <a:solidFill>
                <a:sysClr val="window" lastClr="FFFFFF">
                  <a:lumMod val="50000"/>
                </a:sysClr>
              </a:solidFill>
              <a:prstDash val="sysDash"/>
              <a:miter lim="800000"/>
              <a:tailEnd type="none" w="lg" len="lg"/>
            </a:ln>
            <a:effectLst/>
          </p:spPr>
        </p:cxnSp>
        <p:cxnSp>
          <p:nvCxnSpPr>
            <p:cNvPr id="102" name="Straight Arrow Connector 28">
              <a:extLst>
                <a:ext uri="{FF2B5EF4-FFF2-40B4-BE49-F238E27FC236}">
                  <a16:creationId xmlns:a16="http://schemas.microsoft.com/office/drawing/2014/main" id="{A90E90F3-EF06-4784-B018-CF0FA2B591CB}"/>
                </a:ext>
              </a:extLst>
            </p:cNvPr>
            <p:cNvCxnSpPr/>
            <p:nvPr/>
          </p:nvCxnSpPr>
          <p:spPr>
            <a:xfrm flipH="1">
              <a:off x="4608335" y="4950535"/>
              <a:ext cx="746759" cy="0"/>
            </a:xfrm>
            <a:prstGeom prst="straightConnector1">
              <a:avLst/>
            </a:prstGeom>
            <a:noFill/>
            <a:ln w="22225" cap="flat" cmpd="sng" algn="ctr">
              <a:solidFill>
                <a:sysClr val="window" lastClr="FFFFFF">
                  <a:lumMod val="50000"/>
                </a:sysClr>
              </a:solidFill>
              <a:prstDash val="sysDash"/>
              <a:miter lim="800000"/>
              <a:tailEnd type="triangle" w="lg" len="lg"/>
            </a:ln>
            <a:effectLst/>
          </p:spPr>
        </p:cxnSp>
        <p:cxnSp>
          <p:nvCxnSpPr>
            <p:cNvPr id="103" name="Straight Arrow Connector 28">
              <a:extLst>
                <a:ext uri="{FF2B5EF4-FFF2-40B4-BE49-F238E27FC236}">
                  <a16:creationId xmlns:a16="http://schemas.microsoft.com/office/drawing/2014/main" id="{E6156250-5F26-453F-9D03-446DEFE675B8}"/>
                </a:ext>
              </a:extLst>
            </p:cNvPr>
            <p:cNvCxnSpPr/>
            <p:nvPr/>
          </p:nvCxnSpPr>
          <p:spPr>
            <a:xfrm flipH="1">
              <a:off x="4590759" y="4121943"/>
              <a:ext cx="764335" cy="0"/>
            </a:xfrm>
            <a:prstGeom prst="straightConnector1">
              <a:avLst/>
            </a:prstGeom>
            <a:noFill/>
            <a:ln w="22225" cap="flat" cmpd="sng" algn="ctr">
              <a:solidFill>
                <a:sysClr val="window" lastClr="FFFFFF">
                  <a:lumMod val="50000"/>
                </a:sysClr>
              </a:solidFill>
              <a:prstDash val="sysDash"/>
              <a:miter lim="800000"/>
              <a:tailEnd type="none" w="lg" len="lg"/>
            </a:ln>
            <a:effectLst/>
          </p:spPr>
        </p:cxnSp>
      </p:grpSp>
      <p:grpSp>
        <p:nvGrpSpPr>
          <p:cNvPr id="104" name="Group 103">
            <a:extLst>
              <a:ext uri="{FF2B5EF4-FFF2-40B4-BE49-F238E27FC236}">
                <a16:creationId xmlns:a16="http://schemas.microsoft.com/office/drawing/2014/main" id="{73B42A62-D659-4FB2-9BB0-DC2A3F308DFF}"/>
              </a:ext>
            </a:extLst>
          </p:cNvPr>
          <p:cNvGrpSpPr/>
          <p:nvPr/>
        </p:nvGrpSpPr>
        <p:grpSpPr>
          <a:xfrm>
            <a:off x="6063408" y="3150847"/>
            <a:ext cx="1540982" cy="1614554"/>
            <a:chOff x="6061820" y="3760447"/>
            <a:chExt cx="1540982" cy="1614554"/>
          </a:xfrm>
        </p:grpSpPr>
        <p:sp>
          <p:nvSpPr>
            <p:cNvPr id="105" name="Rectangle 104">
              <a:extLst>
                <a:ext uri="{FF2B5EF4-FFF2-40B4-BE49-F238E27FC236}">
                  <a16:creationId xmlns:a16="http://schemas.microsoft.com/office/drawing/2014/main" id="{49AE718D-1E6E-4382-8145-48E8EE0DB3AB}"/>
                </a:ext>
              </a:extLst>
            </p:cNvPr>
            <p:cNvSpPr/>
            <p:nvPr/>
          </p:nvSpPr>
          <p:spPr>
            <a:xfrm>
              <a:off x="7138993" y="4226128"/>
              <a:ext cx="463809" cy="589345"/>
            </a:xfrm>
            <a:prstGeom prst="rect">
              <a:avLst/>
            </a:prstGeom>
            <a:solidFill>
              <a:srgbClr val="FF5800">
                <a:lumMod val="60000"/>
                <a:lumOff val="4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sp>
          <p:nvSpPr>
            <p:cNvPr id="106" name="Rectangle 105">
              <a:extLst>
                <a:ext uri="{FF2B5EF4-FFF2-40B4-BE49-F238E27FC236}">
                  <a16:creationId xmlns:a16="http://schemas.microsoft.com/office/drawing/2014/main" id="{EB199FE6-8B12-4525-A791-028DE12C40A3}"/>
                </a:ext>
              </a:extLst>
            </p:cNvPr>
            <p:cNvSpPr/>
            <p:nvPr/>
          </p:nvSpPr>
          <p:spPr>
            <a:xfrm>
              <a:off x="6061820" y="3902181"/>
              <a:ext cx="1088493" cy="1217923"/>
            </a:xfrm>
            <a:prstGeom prst="rect">
              <a:avLst/>
            </a:prstGeom>
            <a:solidFill>
              <a:srgbClr val="006EBD">
                <a:lumMod val="20000"/>
                <a:lumOff val="8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107" name="Straight Arrow Connector 106">
              <a:extLst>
                <a:ext uri="{FF2B5EF4-FFF2-40B4-BE49-F238E27FC236}">
                  <a16:creationId xmlns:a16="http://schemas.microsoft.com/office/drawing/2014/main" id="{25472836-89F0-4D2A-8E7C-3D9B92989870}"/>
                </a:ext>
              </a:extLst>
            </p:cNvPr>
            <p:cNvCxnSpPr/>
            <p:nvPr/>
          </p:nvCxnSpPr>
          <p:spPr>
            <a:xfrm>
              <a:off x="6600143" y="3760447"/>
              <a:ext cx="2699" cy="1614554"/>
            </a:xfrm>
            <a:prstGeom prst="straightConnector1">
              <a:avLst/>
            </a:prstGeom>
            <a:noFill/>
            <a:ln w="22225" cap="flat" cmpd="sng" algn="ctr">
              <a:solidFill>
                <a:srgbClr val="47800A"/>
              </a:solidFill>
              <a:prstDash val="sysDash"/>
              <a:miter lim="800000"/>
              <a:tailEnd type="triangle" w="lg" len="lg"/>
            </a:ln>
            <a:effectLst/>
          </p:spPr>
        </p:cxnSp>
        <p:sp>
          <p:nvSpPr>
            <p:cNvPr id="108" name="Rectangle 107">
              <a:extLst>
                <a:ext uri="{FF2B5EF4-FFF2-40B4-BE49-F238E27FC236}">
                  <a16:creationId xmlns:a16="http://schemas.microsoft.com/office/drawing/2014/main" id="{AE824A6F-C227-4CAA-879E-FDC05A59ECCA}"/>
                </a:ext>
              </a:extLst>
            </p:cNvPr>
            <p:cNvSpPr/>
            <p:nvPr/>
          </p:nvSpPr>
          <p:spPr>
            <a:xfrm>
              <a:off x="6349053" y="4206810"/>
              <a:ext cx="496575" cy="608663"/>
            </a:xfrm>
            <a:prstGeom prst="rect">
              <a:avLst/>
            </a:prstGeom>
            <a:noFill/>
            <a:ln w="12700" cap="flat" cmpd="sng" algn="ctr">
              <a:solidFill>
                <a:srgbClr val="006EBD"/>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109" name="Straight Arrow Connector 28">
              <a:extLst>
                <a:ext uri="{FF2B5EF4-FFF2-40B4-BE49-F238E27FC236}">
                  <a16:creationId xmlns:a16="http://schemas.microsoft.com/office/drawing/2014/main" id="{4E67955C-CFE9-43CC-9132-C0BC2DF8267C}"/>
                </a:ext>
              </a:extLst>
            </p:cNvPr>
            <p:cNvCxnSpPr/>
            <p:nvPr/>
          </p:nvCxnSpPr>
          <p:spPr>
            <a:xfrm rot="16200000" flipH="1">
              <a:off x="6945822" y="4531675"/>
              <a:ext cx="836618" cy="1"/>
            </a:xfrm>
            <a:prstGeom prst="bentConnector3">
              <a:avLst>
                <a:gd name="adj1" fmla="val 50000"/>
              </a:avLst>
            </a:prstGeom>
            <a:noFill/>
            <a:ln w="22225" cap="flat" cmpd="sng" algn="ctr">
              <a:solidFill>
                <a:sysClr val="window" lastClr="FFFFFF">
                  <a:lumMod val="50000"/>
                </a:sysClr>
              </a:solidFill>
              <a:prstDash val="sysDash"/>
              <a:miter lim="800000"/>
              <a:tailEnd type="none" w="lg" len="lg"/>
            </a:ln>
            <a:effectLst/>
          </p:spPr>
        </p:cxnSp>
        <p:cxnSp>
          <p:nvCxnSpPr>
            <p:cNvPr id="110" name="Straight Arrow Connector 28">
              <a:extLst>
                <a:ext uri="{FF2B5EF4-FFF2-40B4-BE49-F238E27FC236}">
                  <a16:creationId xmlns:a16="http://schemas.microsoft.com/office/drawing/2014/main" id="{11038702-AD6E-4B47-9231-D2F9EF63F53A}"/>
                </a:ext>
              </a:extLst>
            </p:cNvPr>
            <p:cNvCxnSpPr/>
            <p:nvPr/>
          </p:nvCxnSpPr>
          <p:spPr>
            <a:xfrm flipH="1">
              <a:off x="6625538" y="4941958"/>
              <a:ext cx="746759" cy="0"/>
            </a:xfrm>
            <a:prstGeom prst="straightConnector1">
              <a:avLst/>
            </a:prstGeom>
            <a:noFill/>
            <a:ln w="22225" cap="flat" cmpd="sng" algn="ctr">
              <a:solidFill>
                <a:sysClr val="window" lastClr="FFFFFF">
                  <a:lumMod val="50000"/>
                </a:sysClr>
              </a:solidFill>
              <a:prstDash val="sysDash"/>
              <a:miter lim="800000"/>
              <a:tailEnd type="triangle" w="lg" len="lg"/>
            </a:ln>
            <a:effectLst/>
          </p:spPr>
        </p:cxnSp>
        <p:cxnSp>
          <p:nvCxnSpPr>
            <p:cNvPr id="111" name="Straight Arrow Connector 28">
              <a:extLst>
                <a:ext uri="{FF2B5EF4-FFF2-40B4-BE49-F238E27FC236}">
                  <a16:creationId xmlns:a16="http://schemas.microsoft.com/office/drawing/2014/main" id="{26C9D91E-86EE-4561-9310-E1A5C7870ADE}"/>
                </a:ext>
              </a:extLst>
            </p:cNvPr>
            <p:cNvCxnSpPr/>
            <p:nvPr/>
          </p:nvCxnSpPr>
          <p:spPr>
            <a:xfrm flipH="1">
              <a:off x="6607962" y="4113366"/>
              <a:ext cx="764335" cy="0"/>
            </a:xfrm>
            <a:prstGeom prst="straightConnector1">
              <a:avLst/>
            </a:prstGeom>
            <a:noFill/>
            <a:ln w="22225" cap="flat" cmpd="sng" algn="ctr">
              <a:solidFill>
                <a:sysClr val="window" lastClr="FFFFFF">
                  <a:lumMod val="50000"/>
                </a:sysClr>
              </a:solidFill>
              <a:prstDash val="sysDash"/>
              <a:miter lim="800000"/>
              <a:tailEnd type="none" w="lg" len="lg"/>
            </a:ln>
            <a:effectLst/>
          </p:spPr>
        </p:cxnSp>
      </p:grpSp>
      <p:grpSp>
        <p:nvGrpSpPr>
          <p:cNvPr id="112" name="Group 111">
            <a:extLst>
              <a:ext uri="{FF2B5EF4-FFF2-40B4-BE49-F238E27FC236}">
                <a16:creationId xmlns:a16="http://schemas.microsoft.com/office/drawing/2014/main" id="{A75A850C-D6CC-4E73-A6C0-10B546BB2346}"/>
              </a:ext>
            </a:extLst>
          </p:cNvPr>
          <p:cNvGrpSpPr/>
          <p:nvPr/>
        </p:nvGrpSpPr>
        <p:grpSpPr>
          <a:xfrm>
            <a:off x="8277337" y="3182026"/>
            <a:ext cx="1540982" cy="1614554"/>
            <a:chOff x="8275749" y="3791626"/>
            <a:chExt cx="1540982" cy="1614554"/>
          </a:xfrm>
        </p:grpSpPr>
        <p:sp>
          <p:nvSpPr>
            <p:cNvPr id="113" name="Rectangle 112">
              <a:extLst>
                <a:ext uri="{FF2B5EF4-FFF2-40B4-BE49-F238E27FC236}">
                  <a16:creationId xmlns:a16="http://schemas.microsoft.com/office/drawing/2014/main" id="{E87FD7AE-27F5-405D-BE3A-0E0FD5FE5904}"/>
                </a:ext>
              </a:extLst>
            </p:cNvPr>
            <p:cNvSpPr/>
            <p:nvPr/>
          </p:nvSpPr>
          <p:spPr>
            <a:xfrm>
              <a:off x="9352922" y="4257307"/>
              <a:ext cx="463809" cy="589345"/>
            </a:xfrm>
            <a:prstGeom prst="rect">
              <a:avLst/>
            </a:prstGeom>
            <a:solidFill>
              <a:srgbClr val="FF5800">
                <a:lumMod val="60000"/>
                <a:lumOff val="4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sp>
          <p:nvSpPr>
            <p:cNvPr id="114" name="Rectangle 113">
              <a:extLst>
                <a:ext uri="{FF2B5EF4-FFF2-40B4-BE49-F238E27FC236}">
                  <a16:creationId xmlns:a16="http://schemas.microsoft.com/office/drawing/2014/main" id="{A105DA3B-A461-4BB9-9B88-67ED2344E722}"/>
                </a:ext>
              </a:extLst>
            </p:cNvPr>
            <p:cNvSpPr/>
            <p:nvPr/>
          </p:nvSpPr>
          <p:spPr>
            <a:xfrm>
              <a:off x="8275749" y="3933360"/>
              <a:ext cx="1088493" cy="1217923"/>
            </a:xfrm>
            <a:prstGeom prst="rect">
              <a:avLst/>
            </a:prstGeom>
            <a:solidFill>
              <a:srgbClr val="006EBD">
                <a:lumMod val="20000"/>
                <a:lumOff val="8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115" name="Straight Arrow Connector 114">
              <a:extLst>
                <a:ext uri="{FF2B5EF4-FFF2-40B4-BE49-F238E27FC236}">
                  <a16:creationId xmlns:a16="http://schemas.microsoft.com/office/drawing/2014/main" id="{41387AB6-3288-4C11-98A2-50D02B420184}"/>
                </a:ext>
              </a:extLst>
            </p:cNvPr>
            <p:cNvCxnSpPr/>
            <p:nvPr/>
          </p:nvCxnSpPr>
          <p:spPr>
            <a:xfrm>
              <a:off x="8814072" y="3791626"/>
              <a:ext cx="2699" cy="1614554"/>
            </a:xfrm>
            <a:prstGeom prst="straightConnector1">
              <a:avLst/>
            </a:prstGeom>
            <a:noFill/>
            <a:ln w="22225" cap="flat" cmpd="sng" algn="ctr">
              <a:solidFill>
                <a:srgbClr val="47800A"/>
              </a:solidFill>
              <a:prstDash val="sysDash"/>
              <a:miter lim="800000"/>
              <a:tailEnd type="triangle" w="lg" len="lg"/>
            </a:ln>
            <a:effectLst/>
          </p:spPr>
        </p:cxnSp>
        <p:sp>
          <p:nvSpPr>
            <p:cNvPr id="116" name="Rectangle 115">
              <a:extLst>
                <a:ext uri="{FF2B5EF4-FFF2-40B4-BE49-F238E27FC236}">
                  <a16:creationId xmlns:a16="http://schemas.microsoft.com/office/drawing/2014/main" id="{EF0B8FBA-4E9E-4143-9675-B85AEC7E6520}"/>
                </a:ext>
              </a:extLst>
            </p:cNvPr>
            <p:cNvSpPr/>
            <p:nvPr/>
          </p:nvSpPr>
          <p:spPr>
            <a:xfrm>
              <a:off x="8562982" y="4237989"/>
              <a:ext cx="496575" cy="608663"/>
            </a:xfrm>
            <a:prstGeom prst="rect">
              <a:avLst/>
            </a:prstGeom>
            <a:noFill/>
            <a:ln w="12700" cap="flat" cmpd="sng" algn="ctr">
              <a:solidFill>
                <a:srgbClr val="E7E6E6">
                  <a:lumMod val="75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117" name="Straight Arrow Connector 28">
              <a:extLst>
                <a:ext uri="{FF2B5EF4-FFF2-40B4-BE49-F238E27FC236}">
                  <a16:creationId xmlns:a16="http://schemas.microsoft.com/office/drawing/2014/main" id="{D2F3C908-6CB4-47F5-937D-A2C724F55EFD}"/>
                </a:ext>
              </a:extLst>
            </p:cNvPr>
            <p:cNvCxnSpPr/>
            <p:nvPr/>
          </p:nvCxnSpPr>
          <p:spPr>
            <a:xfrm rot="16200000" flipH="1">
              <a:off x="9159751" y="4562854"/>
              <a:ext cx="836618" cy="1"/>
            </a:xfrm>
            <a:prstGeom prst="bentConnector3">
              <a:avLst>
                <a:gd name="adj1" fmla="val 50000"/>
              </a:avLst>
            </a:prstGeom>
            <a:noFill/>
            <a:ln w="22225" cap="flat" cmpd="sng" algn="ctr">
              <a:solidFill>
                <a:srgbClr val="47800A"/>
              </a:solidFill>
              <a:prstDash val="sysDash"/>
              <a:miter lim="800000"/>
              <a:tailEnd type="none" w="lg" len="lg"/>
            </a:ln>
            <a:effectLst/>
          </p:spPr>
        </p:cxnSp>
        <p:cxnSp>
          <p:nvCxnSpPr>
            <p:cNvPr id="118" name="Straight Arrow Connector 28">
              <a:extLst>
                <a:ext uri="{FF2B5EF4-FFF2-40B4-BE49-F238E27FC236}">
                  <a16:creationId xmlns:a16="http://schemas.microsoft.com/office/drawing/2014/main" id="{68D52B58-7C77-4F15-8E67-0E7ED39D6739}"/>
                </a:ext>
              </a:extLst>
            </p:cNvPr>
            <p:cNvCxnSpPr/>
            <p:nvPr/>
          </p:nvCxnSpPr>
          <p:spPr>
            <a:xfrm flipH="1">
              <a:off x="8839467" y="4973137"/>
              <a:ext cx="746759" cy="0"/>
            </a:xfrm>
            <a:prstGeom prst="straightConnector1">
              <a:avLst/>
            </a:prstGeom>
            <a:noFill/>
            <a:ln w="22225" cap="flat" cmpd="sng" algn="ctr">
              <a:solidFill>
                <a:srgbClr val="47800A"/>
              </a:solidFill>
              <a:prstDash val="sysDash"/>
              <a:miter lim="800000"/>
              <a:tailEnd type="none" w="lg" len="lg"/>
            </a:ln>
            <a:effectLst/>
          </p:spPr>
        </p:cxnSp>
        <p:cxnSp>
          <p:nvCxnSpPr>
            <p:cNvPr id="119" name="Straight Arrow Connector 28">
              <a:extLst>
                <a:ext uri="{FF2B5EF4-FFF2-40B4-BE49-F238E27FC236}">
                  <a16:creationId xmlns:a16="http://schemas.microsoft.com/office/drawing/2014/main" id="{AE60B48D-EEE0-4892-8F79-6F4FDA1B4B6B}"/>
                </a:ext>
              </a:extLst>
            </p:cNvPr>
            <p:cNvCxnSpPr/>
            <p:nvPr/>
          </p:nvCxnSpPr>
          <p:spPr>
            <a:xfrm flipH="1">
              <a:off x="8821891" y="4144545"/>
              <a:ext cx="764335" cy="0"/>
            </a:xfrm>
            <a:prstGeom prst="straightConnector1">
              <a:avLst/>
            </a:prstGeom>
            <a:noFill/>
            <a:ln w="22225" cap="flat" cmpd="sng" algn="ctr">
              <a:solidFill>
                <a:srgbClr val="47800A"/>
              </a:solidFill>
              <a:prstDash val="sysDash"/>
              <a:miter lim="800000"/>
              <a:tailEnd type="none" w="lg" len="lg"/>
            </a:ln>
            <a:effectLst/>
          </p:spPr>
        </p:cxnSp>
        <p:cxnSp>
          <p:nvCxnSpPr>
            <p:cNvPr id="120" name="Straight Arrow Connector 28">
              <a:extLst>
                <a:ext uri="{FF2B5EF4-FFF2-40B4-BE49-F238E27FC236}">
                  <a16:creationId xmlns:a16="http://schemas.microsoft.com/office/drawing/2014/main" id="{DC1B277E-530D-4849-B8CD-30CF7D463FE7}"/>
                </a:ext>
              </a:extLst>
            </p:cNvPr>
            <p:cNvCxnSpPr/>
            <p:nvPr/>
          </p:nvCxnSpPr>
          <p:spPr>
            <a:xfrm rot="16200000" flipH="1">
              <a:off x="8398462" y="4572966"/>
              <a:ext cx="836618" cy="1"/>
            </a:xfrm>
            <a:prstGeom prst="bentConnector3">
              <a:avLst>
                <a:gd name="adj1" fmla="val 50000"/>
              </a:avLst>
            </a:prstGeom>
            <a:noFill/>
            <a:ln w="22225" cap="flat" cmpd="sng" algn="ctr">
              <a:solidFill>
                <a:sysClr val="window" lastClr="FFFFFF">
                  <a:lumMod val="50000"/>
                </a:sysClr>
              </a:solidFill>
              <a:prstDash val="sysDash"/>
              <a:miter lim="800000"/>
              <a:tailEnd type="none" w="lg" len="lg"/>
            </a:ln>
            <a:effectLst/>
          </p:spPr>
        </p:cxnSp>
      </p:grpSp>
      <p:grpSp>
        <p:nvGrpSpPr>
          <p:cNvPr id="121" name="Group 120">
            <a:extLst>
              <a:ext uri="{FF2B5EF4-FFF2-40B4-BE49-F238E27FC236}">
                <a16:creationId xmlns:a16="http://schemas.microsoft.com/office/drawing/2014/main" id="{926BA2C0-D135-4AB1-A724-A983351E3B09}"/>
              </a:ext>
            </a:extLst>
          </p:cNvPr>
          <p:cNvGrpSpPr/>
          <p:nvPr/>
        </p:nvGrpSpPr>
        <p:grpSpPr>
          <a:xfrm>
            <a:off x="10292836" y="3187178"/>
            <a:ext cx="1540982" cy="1614554"/>
            <a:chOff x="10291248" y="3796778"/>
            <a:chExt cx="1540982" cy="1614554"/>
          </a:xfrm>
        </p:grpSpPr>
        <p:sp>
          <p:nvSpPr>
            <p:cNvPr id="122" name="Rectangle 121">
              <a:extLst>
                <a:ext uri="{FF2B5EF4-FFF2-40B4-BE49-F238E27FC236}">
                  <a16:creationId xmlns:a16="http://schemas.microsoft.com/office/drawing/2014/main" id="{AAE4C2DA-9F31-45F0-8D6A-8DE1054A5905}"/>
                </a:ext>
              </a:extLst>
            </p:cNvPr>
            <p:cNvSpPr/>
            <p:nvPr/>
          </p:nvSpPr>
          <p:spPr>
            <a:xfrm>
              <a:off x="11368421" y="4262459"/>
              <a:ext cx="463809" cy="589345"/>
            </a:xfrm>
            <a:prstGeom prst="rect">
              <a:avLst/>
            </a:prstGeom>
            <a:solidFill>
              <a:srgbClr val="006EBD">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sp>
          <p:nvSpPr>
            <p:cNvPr id="123" name="Rectangle 122">
              <a:extLst>
                <a:ext uri="{FF2B5EF4-FFF2-40B4-BE49-F238E27FC236}">
                  <a16:creationId xmlns:a16="http://schemas.microsoft.com/office/drawing/2014/main" id="{9DC4FFE6-8293-4764-BB53-D9D85D7C00CB}"/>
                </a:ext>
              </a:extLst>
            </p:cNvPr>
            <p:cNvSpPr/>
            <p:nvPr/>
          </p:nvSpPr>
          <p:spPr>
            <a:xfrm>
              <a:off x="10291248" y="3938512"/>
              <a:ext cx="1088493" cy="1217923"/>
            </a:xfrm>
            <a:prstGeom prst="rect">
              <a:avLst/>
            </a:prstGeom>
            <a:solidFill>
              <a:srgbClr val="006EBD">
                <a:lumMod val="20000"/>
                <a:lumOff val="8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124" name="Straight Arrow Connector 123">
              <a:extLst>
                <a:ext uri="{FF2B5EF4-FFF2-40B4-BE49-F238E27FC236}">
                  <a16:creationId xmlns:a16="http://schemas.microsoft.com/office/drawing/2014/main" id="{324A336D-87C1-48C2-B2A8-DA08BDB85133}"/>
                </a:ext>
              </a:extLst>
            </p:cNvPr>
            <p:cNvCxnSpPr/>
            <p:nvPr/>
          </p:nvCxnSpPr>
          <p:spPr>
            <a:xfrm flipH="1">
              <a:off x="10832270" y="4968277"/>
              <a:ext cx="0" cy="443055"/>
            </a:xfrm>
            <a:prstGeom prst="straightConnector1">
              <a:avLst/>
            </a:prstGeom>
            <a:noFill/>
            <a:ln w="22225" cap="flat" cmpd="sng" algn="ctr">
              <a:solidFill>
                <a:srgbClr val="47800A"/>
              </a:solidFill>
              <a:prstDash val="sysDash"/>
              <a:miter lim="800000"/>
              <a:tailEnd type="triangle" w="lg" len="lg"/>
            </a:ln>
            <a:effectLst/>
          </p:spPr>
        </p:cxnSp>
        <p:sp>
          <p:nvSpPr>
            <p:cNvPr id="125" name="Rectangle 124">
              <a:extLst>
                <a:ext uri="{FF2B5EF4-FFF2-40B4-BE49-F238E27FC236}">
                  <a16:creationId xmlns:a16="http://schemas.microsoft.com/office/drawing/2014/main" id="{B5D12F72-E8D8-4379-A916-7A27D1C7A88A}"/>
                </a:ext>
              </a:extLst>
            </p:cNvPr>
            <p:cNvSpPr/>
            <p:nvPr/>
          </p:nvSpPr>
          <p:spPr>
            <a:xfrm>
              <a:off x="10578481" y="4243141"/>
              <a:ext cx="496575" cy="608663"/>
            </a:xfrm>
            <a:prstGeom prst="rect">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spcBef>
                  <a:spcPct val="0"/>
                </a:spcBef>
                <a:spcAft>
                  <a:spcPct val="0"/>
                </a:spcAft>
                <a:defRPr/>
              </a:pPr>
              <a:endParaRPr lang="en-US" kern="0">
                <a:solidFill>
                  <a:prstClr val="white"/>
                </a:solidFill>
                <a:latin typeface="Segoe UI"/>
              </a:endParaRPr>
            </a:p>
          </p:txBody>
        </p:sp>
        <p:cxnSp>
          <p:nvCxnSpPr>
            <p:cNvPr id="126" name="Straight Arrow Connector 28">
              <a:extLst>
                <a:ext uri="{FF2B5EF4-FFF2-40B4-BE49-F238E27FC236}">
                  <a16:creationId xmlns:a16="http://schemas.microsoft.com/office/drawing/2014/main" id="{1AD2DE8F-5861-4834-9CBA-869C4206A2DF}"/>
                </a:ext>
              </a:extLst>
            </p:cNvPr>
            <p:cNvCxnSpPr/>
            <p:nvPr/>
          </p:nvCxnSpPr>
          <p:spPr>
            <a:xfrm rot="16200000" flipH="1">
              <a:off x="11175250" y="4568006"/>
              <a:ext cx="836618" cy="1"/>
            </a:xfrm>
            <a:prstGeom prst="bentConnector3">
              <a:avLst>
                <a:gd name="adj1" fmla="val 50000"/>
              </a:avLst>
            </a:prstGeom>
            <a:noFill/>
            <a:ln w="22225" cap="flat" cmpd="sng" algn="ctr">
              <a:solidFill>
                <a:srgbClr val="47800A"/>
              </a:solidFill>
              <a:prstDash val="sysDash"/>
              <a:miter lim="800000"/>
              <a:tailEnd type="none" w="lg" len="lg"/>
            </a:ln>
            <a:effectLst/>
          </p:spPr>
        </p:cxnSp>
        <p:cxnSp>
          <p:nvCxnSpPr>
            <p:cNvPr id="127" name="Straight Arrow Connector 28">
              <a:extLst>
                <a:ext uri="{FF2B5EF4-FFF2-40B4-BE49-F238E27FC236}">
                  <a16:creationId xmlns:a16="http://schemas.microsoft.com/office/drawing/2014/main" id="{930DA428-AED8-486B-BF2E-0DF04A83DE20}"/>
                </a:ext>
              </a:extLst>
            </p:cNvPr>
            <p:cNvCxnSpPr/>
            <p:nvPr/>
          </p:nvCxnSpPr>
          <p:spPr>
            <a:xfrm flipH="1">
              <a:off x="10818770" y="4978289"/>
              <a:ext cx="782956" cy="0"/>
            </a:xfrm>
            <a:prstGeom prst="straightConnector1">
              <a:avLst/>
            </a:prstGeom>
            <a:noFill/>
            <a:ln w="22225" cap="flat" cmpd="sng" algn="ctr">
              <a:solidFill>
                <a:srgbClr val="47800A"/>
              </a:solidFill>
              <a:prstDash val="sysDash"/>
              <a:miter lim="800000"/>
              <a:tailEnd type="none" w="lg" len="lg"/>
            </a:ln>
            <a:effectLst/>
          </p:spPr>
        </p:cxnSp>
        <p:cxnSp>
          <p:nvCxnSpPr>
            <p:cNvPr id="128" name="Straight Arrow Connector 28">
              <a:extLst>
                <a:ext uri="{FF2B5EF4-FFF2-40B4-BE49-F238E27FC236}">
                  <a16:creationId xmlns:a16="http://schemas.microsoft.com/office/drawing/2014/main" id="{8EC963E4-F883-482F-A2D9-3AA41AE326E0}"/>
                </a:ext>
              </a:extLst>
            </p:cNvPr>
            <p:cNvCxnSpPr/>
            <p:nvPr/>
          </p:nvCxnSpPr>
          <p:spPr>
            <a:xfrm flipH="1">
              <a:off x="10826768" y="4149697"/>
              <a:ext cx="774958" cy="0"/>
            </a:xfrm>
            <a:prstGeom prst="straightConnector1">
              <a:avLst/>
            </a:prstGeom>
            <a:noFill/>
            <a:ln w="22225" cap="flat" cmpd="sng" algn="ctr">
              <a:solidFill>
                <a:srgbClr val="47800A"/>
              </a:solidFill>
              <a:prstDash val="sysDash"/>
              <a:miter lim="800000"/>
              <a:tailEnd type="none" w="lg" len="lg"/>
            </a:ln>
            <a:effectLst/>
          </p:spPr>
        </p:cxnSp>
        <p:cxnSp>
          <p:nvCxnSpPr>
            <p:cNvPr id="129" name="Straight Arrow Connector 128">
              <a:extLst>
                <a:ext uri="{FF2B5EF4-FFF2-40B4-BE49-F238E27FC236}">
                  <a16:creationId xmlns:a16="http://schemas.microsoft.com/office/drawing/2014/main" id="{215269CA-FF52-4F8E-9623-87941EA6CCE4}"/>
                </a:ext>
              </a:extLst>
            </p:cNvPr>
            <p:cNvCxnSpPr/>
            <p:nvPr/>
          </p:nvCxnSpPr>
          <p:spPr>
            <a:xfrm flipH="1">
              <a:off x="10837390" y="3796778"/>
              <a:ext cx="0" cy="360922"/>
            </a:xfrm>
            <a:prstGeom prst="straightConnector1">
              <a:avLst/>
            </a:prstGeom>
            <a:noFill/>
            <a:ln w="22225" cap="flat" cmpd="sng" algn="ctr">
              <a:solidFill>
                <a:srgbClr val="47800A"/>
              </a:solidFill>
              <a:prstDash val="sysDash"/>
              <a:miter lim="800000"/>
              <a:tailEnd type="none" w="lg" len="lg"/>
            </a:ln>
            <a:effectLst/>
          </p:spPr>
        </p:cxnSp>
      </p:grpSp>
      <p:sp>
        <p:nvSpPr>
          <p:cNvPr id="55" name="TextBox 54">
            <a:extLst>
              <a:ext uri="{FF2B5EF4-FFF2-40B4-BE49-F238E27FC236}">
                <a16:creationId xmlns:a16="http://schemas.microsoft.com/office/drawing/2014/main" id="{D479A195-AE2A-4EC0-A0F4-CC13FCCFA4A6}"/>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spTree>
    <p:extLst>
      <p:ext uri="{BB962C8B-B14F-4D97-AF65-F5344CB8AC3E}">
        <p14:creationId xmlns:p14="http://schemas.microsoft.com/office/powerpoint/2010/main" val="132777189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indefinite"/>
                            </p:stCondLst>
                          </p:cTn>
                        </p:par>
                        <p:par>
                          <p:cTn id="13" fill="hold" nodeType="afterGroup">
                            <p:stCondLst>
                              <p:cond delay="0"/>
                            </p:stCondLst>
                            <p:childTnLst>
                              <p:par>
                                <p:cTn id="14" presetID="1" presetClass="entr" presetSubtype="0" fill="hold" nodeType="clickEffect">
                                  <p:childTnLst>
                                    <p:set>
                                      <p:cBhvr>
                                        <p:cTn id="15" dur="1" fill="hold">
                                          <p:stCondLst>
                                            <p:cond delay="0"/>
                                          </p:stCondLst>
                                        </p:cTn>
                                        <p:tgtEl>
                                          <p:spTgt spid="9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indefinite"/>
                            </p:stCondLst>
                          </p:cTn>
                        </p:par>
                        <p:par>
                          <p:cTn id="18" fill="hold" nodeType="afterGroup">
                            <p:stCondLst>
                              <p:cond delay="0"/>
                            </p:stCondLst>
                            <p:childTnLst>
                              <p:par>
                                <p:cTn id="19" presetID="1" presetClass="entr" presetSubtype="0" fill="hold" nodeType="clickEffec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indefinite"/>
                            </p:stCondLst>
                          </p:cTn>
                        </p:par>
                        <p:par>
                          <p:cTn id="23" fill="hold" nodeType="afterGroup">
                            <p:stCondLst>
                              <p:cond delay="0"/>
                            </p:stCondLst>
                            <p:childTnLst>
                              <p:par>
                                <p:cTn id="24" presetID="1" presetClass="entr" presetSubtype="0" fill="hold" nodeType="clickEffect">
                                  <p:childTnLst>
                                    <p:set>
                                      <p:cBhvr>
                                        <p:cTn id="25" dur="1" fill="hold">
                                          <p:stCondLst>
                                            <p:cond delay="0"/>
                                          </p:stCondLst>
                                        </p:cTn>
                                        <p:tgtEl>
                                          <p:spTgt spid="112"/>
                                        </p:tgtEl>
                                        <p:attrNameLst>
                                          <p:attrName>style.visibility</p:attrName>
                                        </p:attrNameLst>
                                      </p:cBhvr>
                                      <p:to>
                                        <p:strVal val="visible"/>
                                      </p:to>
                                    </p:set>
                                  </p:childTnLst>
                                </p:cTn>
                              </p:par>
                              <p:par>
                                <p:cTn id="26" presetID="1" presetClass="entr" presetSubtype="0" fill="hold" nodeType="withEffect">
                                  <p:childTnLst>
                                    <p:set>
                                      <p:cBhvr>
                                        <p:cTn id="27" dur="1" fill="hold">
                                          <p:stCondLst>
                                            <p:cond delay="0"/>
                                          </p:stCondLst>
                                        </p:cTn>
                                        <p:tgtEl>
                                          <p:spTgt spid="83"/>
                                        </p:tgtEl>
                                        <p:attrNameLst>
                                          <p:attrName>style.visibility</p:attrName>
                                        </p:attrNameLst>
                                      </p:cBhvr>
                                      <p:to>
                                        <p:strVal val="visible"/>
                                      </p:to>
                                    </p:set>
                                  </p:childTnLst>
                                </p:cTn>
                              </p:par>
                              <p:par>
                                <p:cTn id="28" presetID="1" presetClass="entr" presetSubtype="0" fill="hold" grpId="0" nodeType="withEffect">
                                  <p:childTnLst>
                                    <p:set>
                                      <p:cBhvr>
                                        <p:cTn id="29" dur="1" fill="hold">
                                          <p:stCondLst>
                                            <p:cond delay="0"/>
                                          </p:stCondLst>
                                        </p:cTn>
                                        <p:tgtEl>
                                          <p:spTgt spid="8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indefinite"/>
                            </p:stCondLst>
                          </p:cTn>
                        </p:par>
                        <p:par>
                          <p:cTn id="32" fill="hold" nodeType="afterGroup">
                            <p:stCondLst>
                              <p:cond delay="0"/>
                            </p:stCondLst>
                            <p:childTnLst>
                              <p:par>
                                <p:cTn id="33" presetID="1" presetClass="entr" presetSubtype="0" fill="hold" nodeType="clickEffect">
                                  <p:childTnLst>
                                    <p:set>
                                      <p:cBhvr>
                                        <p:cTn id="34"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22</a:t>
            </a:fld>
            <a:endParaRPr lang="en-US"/>
          </a:p>
        </p:txBody>
      </p:sp>
      <p:sp>
        <p:nvSpPr>
          <p:cNvPr id="4" name="Title 3"/>
          <p:cNvSpPr>
            <a:spLocks noGrp="1"/>
          </p:cNvSpPr>
          <p:nvPr>
            <p:ph type="title"/>
          </p:nvPr>
        </p:nvSpPr>
        <p:spPr/>
        <p:txBody>
          <a:bodyPr/>
          <a:lstStyle/>
          <a:p>
            <a:r>
              <a:rPr lang="en-GB" dirty="0">
                <a:solidFill>
                  <a:srgbClr val="595959"/>
                </a:solidFill>
              </a:rPr>
              <a:t>Dark Launch</a:t>
            </a:r>
            <a:br>
              <a:rPr lang="en-GB" dirty="0">
                <a:solidFill>
                  <a:srgbClr val="595959"/>
                </a:solidFill>
              </a:rPr>
            </a:br>
            <a:endParaRPr lang="en-US" sz="1800" dirty="0"/>
          </a:p>
        </p:txBody>
      </p:sp>
      <p:pic>
        <p:nvPicPr>
          <p:cNvPr id="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81329" y="51884"/>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D479A195-AE2A-4EC0-A0F4-CC13FCCFA4A6}"/>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pic>
        <p:nvPicPr>
          <p:cNvPr id="2050" name="Picture 2">
            <a:extLst>
              <a:ext uri="{FF2B5EF4-FFF2-40B4-BE49-F238E27FC236}">
                <a16:creationId xmlns:a16="http://schemas.microsoft.com/office/drawing/2014/main" id="{3156FE5F-28D4-4456-9205-97F821CF5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804988"/>
            <a:ext cx="666750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685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par>
                    <p:cTn id="9" fill="hold" nodeType="clickPar">
                      <p:stCondLst>
                        <p:cond delay="indefinite"/>
                      </p:stCondLst>
                      <p:childTnLst>
                        <p:par>
                          <p:cTn id="10"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D9D767E-EB6B-455B-9EAE-387689C75327}"/>
              </a:ext>
            </a:extLst>
          </p:cNvPr>
          <p:cNvSpPr/>
          <p:nvPr/>
        </p:nvSpPr>
        <p:spPr>
          <a:xfrm rot="16200000">
            <a:off x="6247295" y="3139107"/>
            <a:ext cx="2407300" cy="942166"/>
          </a:xfrm>
          <a:prstGeom prst="triangle">
            <a:avLst>
              <a:gd name="adj" fmla="val 489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C6E1E735-35EA-4B6D-8A3C-CC4947788F5D}"/>
              </a:ext>
            </a:extLst>
          </p:cNvPr>
          <p:cNvGraphicFramePr>
            <a:graphicFrameLocks noGrp="1"/>
          </p:cNvGraphicFramePr>
          <p:nvPr>
            <p:ph idx="1"/>
            <p:extLst>
              <p:ext uri="{D42A27DB-BD31-4B8C-83A1-F6EECF244321}">
                <p14:modId xmlns:p14="http://schemas.microsoft.com/office/powerpoint/2010/main" val="3800955620"/>
              </p:ext>
            </p:extLst>
          </p:nvPr>
        </p:nvGraphicFramePr>
        <p:xfrm>
          <a:off x="692150" y="1524000"/>
          <a:ext cx="6681239" cy="2595880"/>
        </p:xfrm>
        <a:graphic>
          <a:graphicData uri="http://schemas.openxmlformats.org/drawingml/2006/table">
            <a:tbl>
              <a:tblPr firstRow="1" bandRow="1">
                <a:tableStyleId>{2D5ABB26-0587-4C30-8999-92F81FD0307C}</a:tableStyleId>
              </a:tblPr>
              <a:tblGrid>
                <a:gridCol w="420184">
                  <a:extLst>
                    <a:ext uri="{9D8B030D-6E8A-4147-A177-3AD203B41FA5}">
                      <a16:colId xmlns:a16="http://schemas.microsoft.com/office/drawing/2014/main" val="3124726819"/>
                    </a:ext>
                  </a:extLst>
                </a:gridCol>
                <a:gridCol w="6261055">
                  <a:extLst>
                    <a:ext uri="{9D8B030D-6E8A-4147-A177-3AD203B41FA5}">
                      <a16:colId xmlns:a16="http://schemas.microsoft.com/office/drawing/2014/main" val="2620207926"/>
                    </a:ext>
                  </a:extLst>
                </a:gridCol>
              </a:tblGrid>
              <a:tr h="370840">
                <a:tc gridSpan="2">
                  <a:txBody>
                    <a:bodyPr/>
                    <a:lstStyle/>
                    <a:p>
                      <a:r>
                        <a:rPr lang="en-US" b="1"/>
                        <a:t>Sessions</a:t>
                      </a:r>
                    </a:p>
                  </a:txBody>
                  <a:tcPr marL="167900" marR="167900">
                    <a:solidFill>
                      <a:schemeClr val="bg1"/>
                    </a:solidFill>
                  </a:tcPr>
                </a:tc>
                <a:tc hMerge="1">
                  <a:txBody>
                    <a:bodyPr/>
                    <a:lstStyle/>
                    <a:p>
                      <a:endParaRPr lang="en-US"/>
                    </a:p>
                  </a:txBody>
                  <a:tcPr/>
                </a:tc>
                <a:extLst>
                  <a:ext uri="{0D108BD9-81ED-4DB2-BD59-A6C34878D82A}">
                    <a16:rowId xmlns:a16="http://schemas.microsoft.com/office/drawing/2014/main" val="2684027263"/>
                  </a:ext>
                </a:extLst>
              </a:tr>
              <a:tr h="370840">
                <a:tc>
                  <a:txBody>
                    <a:bodyPr/>
                    <a:lstStyle/>
                    <a:p>
                      <a:r>
                        <a:rPr lang="en-US" dirty="0">
                          <a:solidFill>
                            <a:schemeClr val="tx2"/>
                          </a:solidFill>
                        </a:rPr>
                        <a:t>1</a:t>
                      </a:r>
                    </a:p>
                  </a:txBody>
                  <a:tcPr marL="167900" marR="167900">
                    <a:noFill/>
                  </a:tcPr>
                </a:tc>
                <a:tc>
                  <a:txBody>
                    <a:bodyPr/>
                    <a:lstStyle/>
                    <a:p>
                      <a:r>
                        <a:rPr lang="en-US" dirty="0">
                          <a:latin typeface="Segoe UI Light" panose="020B0502040204020203" pitchFamily="34" charset="0"/>
                          <a:cs typeface="Segoe UI Light" panose="020B0502040204020203" pitchFamily="34" charset="0"/>
                        </a:rPr>
                        <a:t>Pre-work overview </a:t>
                      </a:r>
                    </a:p>
                  </a:txBody>
                  <a:tcPr marL="167900" marR="167900">
                    <a:solidFill>
                      <a:schemeClr val="bg1">
                        <a:lumMod val="95000"/>
                      </a:schemeClr>
                    </a:solidFill>
                  </a:tcPr>
                </a:tc>
                <a:extLst>
                  <a:ext uri="{0D108BD9-81ED-4DB2-BD59-A6C34878D82A}">
                    <a16:rowId xmlns:a16="http://schemas.microsoft.com/office/drawing/2014/main" val="3030370429"/>
                  </a:ext>
                </a:extLst>
              </a:tr>
              <a:tr h="370840">
                <a:tc>
                  <a:txBody>
                    <a:bodyPr/>
                    <a:lstStyle/>
                    <a:p>
                      <a:r>
                        <a:rPr lang="en-US" dirty="0">
                          <a:solidFill>
                            <a:schemeClr val="tx2"/>
                          </a:solidFill>
                        </a:rPr>
                        <a:t>2</a:t>
                      </a:r>
                    </a:p>
                  </a:txBody>
                  <a:tcPr marL="167900" marR="167900">
                    <a:noFill/>
                  </a:tcPr>
                </a:tc>
                <a:tc>
                  <a:txBody>
                    <a:bodyPr/>
                    <a:lstStyle/>
                    <a:p>
                      <a:r>
                        <a:rPr lang="en-CA" sz="1800" b="0" dirty="0">
                          <a:latin typeface="Segoe UI Light" panose="020B0502040204020203" pitchFamily="34" charset="0"/>
                          <a:cs typeface="Segoe UI Light" panose="020B0502040204020203" pitchFamily="34" charset="0"/>
                        </a:rPr>
                        <a:t>Using Azure DevOps Services, Security in DevOps </a:t>
                      </a:r>
                    </a:p>
                  </a:txBody>
                  <a:tcPr marL="167900" marR="167900">
                    <a:solidFill>
                      <a:schemeClr val="bg1">
                        <a:lumMod val="95000"/>
                      </a:schemeClr>
                    </a:solidFill>
                  </a:tcPr>
                </a:tc>
                <a:extLst>
                  <a:ext uri="{0D108BD9-81ED-4DB2-BD59-A6C34878D82A}">
                    <a16:rowId xmlns:a16="http://schemas.microsoft.com/office/drawing/2014/main" val="1207771905"/>
                  </a:ext>
                </a:extLst>
              </a:tr>
              <a:tr h="370840">
                <a:tc>
                  <a:txBody>
                    <a:bodyPr/>
                    <a:lstStyle/>
                    <a:p>
                      <a:r>
                        <a:rPr lang="en-US" dirty="0">
                          <a:solidFill>
                            <a:schemeClr val="tx2"/>
                          </a:solidFill>
                        </a:rPr>
                        <a:t>3</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a:cs typeface="Segoe UI Light"/>
                        </a:rPr>
                        <a:t>Practice to create </a:t>
                      </a:r>
                      <a:r>
                        <a:rPr lang="en-US" sz="1800" b="1" dirty="0">
                          <a:latin typeface="Segoe UI Light"/>
                          <a:cs typeface="Segoe UI Light"/>
                        </a:rPr>
                        <a:t>fast flow</a:t>
                      </a:r>
                      <a:endParaRPr lang="en-US" sz="1800" b="0" dirty="0">
                        <a:latin typeface="Segoe UI Light"/>
                        <a:cs typeface="Segoe UI Light"/>
                      </a:endParaRPr>
                    </a:p>
                  </a:txBody>
                  <a:tcPr marL="167900" marR="167900">
                    <a:solidFill>
                      <a:schemeClr val="bg1">
                        <a:lumMod val="95000"/>
                      </a:schemeClr>
                    </a:solidFill>
                  </a:tcPr>
                </a:tc>
                <a:extLst>
                  <a:ext uri="{0D108BD9-81ED-4DB2-BD59-A6C34878D82A}">
                    <a16:rowId xmlns:a16="http://schemas.microsoft.com/office/drawing/2014/main" val="687735590"/>
                  </a:ext>
                </a:extLst>
              </a:tr>
              <a:tr h="370840">
                <a:tc>
                  <a:txBody>
                    <a:bodyPr/>
                    <a:lstStyle/>
                    <a:p>
                      <a:r>
                        <a:rPr lang="en-US" dirty="0">
                          <a:solidFill>
                            <a:schemeClr val="tx2"/>
                          </a:solidFill>
                        </a:rPr>
                        <a:t>4</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Practices to create </a:t>
                      </a:r>
                      <a:r>
                        <a:rPr lang="en-US" sz="1800" b="1" dirty="0">
                          <a:latin typeface="Segoe UI Light" panose="020B0502040204020203" pitchFamily="34" charset="0"/>
                          <a:cs typeface="Segoe UI Light" panose="020B0502040204020203" pitchFamily="34" charset="0"/>
                        </a:rPr>
                        <a:t>fast and continuous feedback</a:t>
                      </a:r>
                      <a:endParaRPr lang="en-US" sz="1800" b="0" dirty="0">
                        <a:latin typeface="Segoe UI Light" panose="020B0502040204020203" pitchFamily="34" charset="0"/>
                        <a:cs typeface="Segoe UI Light" panose="020B0502040204020203" pitchFamily="34" charset="0"/>
                      </a:endParaRPr>
                    </a:p>
                  </a:txBody>
                  <a:tcPr marL="167900" marR="167900">
                    <a:solidFill>
                      <a:schemeClr val="bg1">
                        <a:lumMod val="95000"/>
                      </a:schemeClr>
                    </a:solidFill>
                  </a:tcPr>
                </a:tc>
                <a:extLst>
                  <a:ext uri="{0D108BD9-81ED-4DB2-BD59-A6C34878D82A}">
                    <a16:rowId xmlns:a16="http://schemas.microsoft.com/office/drawing/2014/main" val="1109460575"/>
                  </a:ext>
                </a:extLst>
              </a:tr>
              <a:tr h="370840">
                <a:tc>
                  <a:txBody>
                    <a:bodyPr/>
                    <a:lstStyle/>
                    <a:p>
                      <a:r>
                        <a:rPr lang="en-US">
                          <a:solidFill>
                            <a:schemeClr val="tx2"/>
                          </a:solidFill>
                        </a:rPr>
                        <a:t>5</a:t>
                      </a:r>
                      <a:endParaRPr lang="en-US" dirty="0">
                        <a:solidFill>
                          <a:schemeClr val="tx2"/>
                        </a:solidFill>
                      </a:endParaRP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Practices of </a:t>
                      </a:r>
                      <a:r>
                        <a:rPr lang="en-US" sz="1800" b="1" dirty="0">
                          <a:latin typeface="Segoe UI Light" panose="020B0502040204020203" pitchFamily="34" charset="0"/>
                          <a:cs typeface="Segoe UI Light" panose="020B0502040204020203" pitchFamily="34" charset="0"/>
                        </a:rPr>
                        <a:t>experimentation and continuous learning</a:t>
                      </a:r>
                    </a:p>
                  </a:txBody>
                  <a:tcPr marL="167900" marR="167900">
                    <a:solidFill>
                      <a:schemeClr val="bg1"/>
                    </a:solidFill>
                  </a:tcPr>
                </a:tc>
                <a:extLst>
                  <a:ext uri="{0D108BD9-81ED-4DB2-BD59-A6C34878D82A}">
                    <a16:rowId xmlns:a16="http://schemas.microsoft.com/office/drawing/2014/main" val="4171151319"/>
                  </a:ext>
                </a:extLst>
              </a:tr>
              <a:tr h="370840">
                <a:tc>
                  <a:txBody>
                    <a:bodyPr/>
                    <a:lstStyle/>
                    <a:p>
                      <a:r>
                        <a:rPr lang="en-US" dirty="0">
                          <a:solidFill>
                            <a:schemeClr val="tx2"/>
                          </a:solidFill>
                        </a:rPr>
                        <a:t>6</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Azure security and compliance </a:t>
                      </a:r>
                    </a:p>
                  </a:txBody>
                  <a:tcPr marL="167900" marR="167900">
                    <a:solidFill>
                      <a:schemeClr val="bg1">
                        <a:lumMod val="95000"/>
                      </a:schemeClr>
                    </a:solidFill>
                  </a:tcPr>
                </a:tc>
                <a:extLst>
                  <a:ext uri="{0D108BD9-81ED-4DB2-BD59-A6C34878D82A}">
                    <a16:rowId xmlns:a16="http://schemas.microsoft.com/office/drawing/2014/main" val="126829211"/>
                  </a:ext>
                </a:extLst>
              </a:tr>
            </a:tbl>
          </a:graphicData>
        </a:graphic>
      </p:graphicFrame>
      <p:sp>
        <p:nvSpPr>
          <p:cNvPr id="3" name="Title 2">
            <a:extLst>
              <a:ext uri="{FF2B5EF4-FFF2-40B4-BE49-F238E27FC236}">
                <a16:creationId xmlns:a16="http://schemas.microsoft.com/office/drawing/2014/main" id="{CA4D97AA-5121-4320-A9F7-B94D89F4F5A2}"/>
              </a:ext>
            </a:extLst>
          </p:cNvPr>
          <p:cNvSpPr>
            <a:spLocks noGrp="1"/>
          </p:cNvSpPr>
          <p:nvPr>
            <p:ph type="title"/>
          </p:nvPr>
        </p:nvSpPr>
        <p:spPr/>
        <p:txBody>
          <a:bodyPr/>
          <a:lstStyle/>
          <a:p>
            <a:r>
              <a:rPr lang="en-US" dirty="0"/>
              <a:t>Avanade DevOps Practitioner Sessions</a:t>
            </a:r>
          </a:p>
        </p:txBody>
      </p:sp>
      <p:sp>
        <p:nvSpPr>
          <p:cNvPr id="4" name="Slide Number Placeholder 3">
            <a:extLst>
              <a:ext uri="{FF2B5EF4-FFF2-40B4-BE49-F238E27FC236}">
                <a16:creationId xmlns:a16="http://schemas.microsoft.com/office/drawing/2014/main" id="{6F80EB15-3266-440F-8EC1-94C107CDF93D}"/>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3</a:t>
            </a:fld>
            <a:endParaRPr lang="en-US"/>
          </a:p>
        </p:txBody>
      </p:sp>
      <p:sp>
        <p:nvSpPr>
          <p:cNvPr id="5" name="Content Placeholder 4">
            <a:extLst>
              <a:ext uri="{FF2B5EF4-FFF2-40B4-BE49-F238E27FC236}">
                <a16:creationId xmlns:a16="http://schemas.microsoft.com/office/drawing/2014/main" id="{009CDD97-A1D5-44D0-99F3-E5F8557B8C87}"/>
              </a:ext>
            </a:extLst>
          </p:cNvPr>
          <p:cNvSpPr>
            <a:spLocks noGrp="1"/>
          </p:cNvSpPr>
          <p:nvPr>
            <p:ph sz="half" idx="4294967295"/>
          </p:nvPr>
        </p:nvSpPr>
        <p:spPr>
          <a:xfrm>
            <a:off x="7922028" y="2406540"/>
            <a:ext cx="4269971" cy="2407300"/>
          </a:xfrm>
          <a:solidFill>
            <a:schemeClr val="bg1">
              <a:lumMod val="95000"/>
            </a:schemeClr>
          </a:solidFill>
        </p:spPr>
        <p:txBody>
          <a:bodyPr anchor="ctr"/>
          <a:lstStyle/>
          <a:p>
            <a:r>
              <a:rPr lang="en-US" sz="1800" b="1" dirty="0">
                <a:latin typeface="+mn-lt"/>
                <a:ea typeface="+mn-ea"/>
                <a:cs typeface="+mn-cs"/>
              </a:rPr>
              <a:t>Session Agenda</a:t>
            </a:r>
          </a:p>
          <a:p>
            <a:pPr lvl="0"/>
            <a:r>
              <a:rPr lang="en-US" dirty="0"/>
              <a:t>Blue/Green deployments, A/B Testing, Feature Flags, </a:t>
            </a:r>
            <a:r>
              <a:rPr lang="en-US"/>
              <a:t>Canary Releases</a:t>
            </a:r>
            <a:endParaRPr lang="en-US" dirty="0"/>
          </a:p>
        </p:txBody>
      </p:sp>
    </p:spTree>
    <p:extLst>
      <p:ext uri="{BB962C8B-B14F-4D97-AF65-F5344CB8AC3E}">
        <p14:creationId xmlns:p14="http://schemas.microsoft.com/office/powerpoint/2010/main" val="8833432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A972-AF65-4002-9664-A81B60B61B1E}"/>
              </a:ext>
            </a:extLst>
          </p:cNvPr>
          <p:cNvSpPr>
            <a:spLocks noGrp="1"/>
          </p:cNvSpPr>
          <p:nvPr>
            <p:ph type="title"/>
          </p:nvPr>
        </p:nvSpPr>
        <p:spPr/>
        <p:txBody>
          <a:bodyPr/>
          <a:lstStyle/>
          <a:p>
            <a:r>
              <a:rPr lang="en-US" dirty="0"/>
              <a:t>Session 5 (2.5 </a:t>
            </a:r>
            <a:r>
              <a:rPr lang="en-US" dirty="0" err="1"/>
              <a:t>hrs</a:t>
            </a:r>
            <a:r>
              <a:rPr lang="en-US" dirty="0">
                <a:sym typeface="Wingdings" panose="05000000000000000000" pitchFamily="2" charset="2"/>
              </a:rPr>
              <a:t>)</a:t>
            </a:r>
            <a:br>
              <a:rPr lang="en-US" dirty="0"/>
            </a:br>
            <a:endParaRPr lang="en-CA" dirty="0"/>
          </a:p>
        </p:txBody>
      </p:sp>
      <p:sp>
        <p:nvSpPr>
          <p:cNvPr id="6" name="Content Placeholder 5">
            <a:extLst>
              <a:ext uri="{FF2B5EF4-FFF2-40B4-BE49-F238E27FC236}">
                <a16:creationId xmlns:a16="http://schemas.microsoft.com/office/drawing/2014/main" id="{CEE4C838-2094-4A42-B730-F41C653AE5A7}"/>
              </a:ext>
            </a:extLst>
          </p:cNvPr>
          <p:cNvSpPr>
            <a:spLocks noGrp="1"/>
          </p:cNvSpPr>
          <p:nvPr>
            <p:ph idx="1"/>
          </p:nvPr>
        </p:nvSpPr>
        <p:spPr/>
        <p:txBody>
          <a:bodyPr/>
          <a:lstStyle/>
          <a:p>
            <a:r>
              <a:rPr lang="en-US" dirty="0"/>
              <a:t>Practices to create opportunities for experimentation and continuous learning</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The Third Way - Experimentation &amp; Continuous Learning</a:t>
            </a:r>
          </a:p>
          <a:p>
            <a:pPr marL="285750" indent="-285750">
              <a:buFont typeface="Arial" panose="020B0604020202020204" pitchFamily="34" charset="0"/>
              <a:buChar char="•"/>
            </a:pPr>
            <a:r>
              <a:rPr lang="en-IN" sz="1600" dirty="0"/>
              <a:t>Key technical practices of experimentation</a:t>
            </a:r>
          </a:p>
          <a:p>
            <a:pPr marL="285750" indent="-285750">
              <a:buFont typeface="Arial" panose="020B0604020202020204" pitchFamily="34" charset="0"/>
              <a:buChar char="•"/>
            </a:pPr>
            <a:r>
              <a:rPr lang="en-IN" sz="1600" dirty="0"/>
              <a:t>Establishing a just learning culture</a:t>
            </a:r>
          </a:p>
          <a:p>
            <a:pPr marL="285750" indent="-285750">
              <a:buFont typeface="Arial" panose="020B0604020202020204" pitchFamily="34" charset="0"/>
              <a:buChar char="•"/>
            </a:pPr>
            <a:r>
              <a:rPr lang="en-IN" sz="1600" dirty="0"/>
              <a:t>Blameless post-mortems</a:t>
            </a:r>
          </a:p>
          <a:p>
            <a:pPr marL="285750" indent="-285750">
              <a:buFont typeface="Arial" panose="020B0604020202020204" pitchFamily="34" charset="0"/>
              <a:buChar char="•"/>
            </a:pPr>
            <a:r>
              <a:rPr lang="en-IN" sz="1600" dirty="0">
                <a:latin typeface="Segoe UI Light" panose="020B0502040204020203" pitchFamily="34" charset="0"/>
                <a:cs typeface="Segoe UI Light" panose="020B0502040204020203" pitchFamily="34" charset="0"/>
              </a:rPr>
              <a:t>Collaboration platforms</a:t>
            </a:r>
          </a:p>
          <a:p>
            <a:pPr marL="285750" indent="-285750">
              <a:buFont typeface="Arial" panose="020B0604020202020204" pitchFamily="34" charset="0"/>
              <a:buChar char="•"/>
            </a:pPr>
            <a:r>
              <a:rPr lang="en-US" sz="1600" dirty="0"/>
              <a:t>Improvement blitzes</a:t>
            </a:r>
          </a:p>
          <a:p>
            <a:pPr marL="285750" indent="-285750">
              <a:buFont typeface="Arial" panose="020B0604020202020204" pitchFamily="34" charset="0"/>
              <a:buChar char="•"/>
            </a:pPr>
            <a:r>
              <a:rPr lang="en-US" sz="1600" dirty="0"/>
              <a:t>Blue/Green deployments</a:t>
            </a:r>
          </a:p>
          <a:p>
            <a:pPr marL="285750" indent="-285750">
              <a:buFont typeface="Arial" panose="020B0604020202020204" pitchFamily="34" charset="0"/>
              <a:buChar char="•"/>
            </a:pPr>
            <a:r>
              <a:rPr lang="en-US" sz="1600" dirty="0"/>
              <a:t>A/B Testing</a:t>
            </a:r>
          </a:p>
          <a:p>
            <a:pPr marL="285750" indent="-285750">
              <a:buFont typeface="Arial" panose="020B0604020202020204" pitchFamily="34" charset="0"/>
              <a:buChar char="•"/>
            </a:pPr>
            <a:r>
              <a:rPr lang="en-US" sz="1600" dirty="0"/>
              <a:t>Feature Flags</a:t>
            </a:r>
          </a:p>
          <a:p>
            <a:pPr marL="285750" indent="-285750">
              <a:buFont typeface="Arial" panose="020B0604020202020204" pitchFamily="34" charset="0"/>
              <a:buChar char="•"/>
            </a:pPr>
            <a:r>
              <a:rPr lang="en-US" sz="1600" dirty="0"/>
              <a:t>Canary Releases</a:t>
            </a:r>
          </a:p>
          <a:p>
            <a:endParaRPr lang="en-CA" dirty="0"/>
          </a:p>
        </p:txBody>
      </p:sp>
    </p:spTree>
    <p:extLst>
      <p:ext uri="{BB962C8B-B14F-4D97-AF65-F5344CB8AC3E}">
        <p14:creationId xmlns:p14="http://schemas.microsoft.com/office/powerpoint/2010/main" val="40234105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5</a:t>
            </a:fld>
            <a:endParaRPr lang="en-US"/>
          </a:p>
        </p:txBody>
      </p:sp>
      <p:sp>
        <p:nvSpPr>
          <p:cNvPr id="4" name="Title 3"/>
          <p:cNvSpPr>
            <a:spLocks noGrp="1"/>
          </p:cNvSpPr>
          <p:nvPr>
            <p:ph type="title"/>
          </p:nvPr>
        </p:nvSpPr>
        <p:spPr/>
        <p:txBody>
          <a:bodyPr/>
          <a:lstStyle/>
          <a:p>
            <a:r>
              <a:rPr lang="en-IN" dirty="0"/>
              <a:t>The Practices of Experimenting and Continuous Learning</a:t>
            </a:r>
            <a:endParaRPr lang="en-US" dirty="0"/>
          </a:p>
        </p:txBody>
      </p:sp>
      <p:pic>
        <p:nvPicPr>
          <p:cNvPr id="2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4507" y="90754"/>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8" name="Freeform 11">
            <a:extLst>
              <a:ext uri="{FF2B5EF4-FFF2-40B4-BE49-F238E27FC236}">
                <a16:creationId xmlns:a16="http://schemas.microsoft.com/office/drawing/2014/main" id="{193EB848-209A-4E7A-9DF0-A4D55195CF87}"/>
              </a:ext>
            </a:extLst>
          </p:cNvPr>
          <p:cNvSpPr/>
          <p:nvPr/>
        </p:nvSpPr>
        <p:spPr bwMode="auto">
          <a:xfrm>
            <a:off x="1020764"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29" name="Freeform 15">
            <a:extLst>
              <a:ext uri="{FF2B5EF4-FFF2-40B4-BE49-F238E27FC236}">
                <a16:creationId xmlns:a16="http://schemas.microsoft.com/office/drawing/2014/main" id="{66219471-DBFA-43DD-9AB8-9FFF3F9CCD86}"/>
              </a:ext>
            </a:extLst>
          </p:cNvPr>
          <p:cNvSpPr/>
          <p:nvPr/>
        </p:nvSpPr>
        <p:spPr bwMode="auto">
          <a:xfrm>
            <a:off x="4418013" y="2968626"/>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30" name="Freeform 16">
            <a:extLst>
              <a:ext uri="{FF2B5EF4-FFF2-40B4-BE49-F238E27FC236}">
                <a16:creationId xmlns:a16="http://schemas.microsoft.com/office/drawing/2014/main" id="{9E15CAE2-8ABA-49C9-B660-D9D32612403E}"/>
              </a:ext>
            </a:extLst>
          </p:cNvPr>
          <p:cNvSpPr/>
          <p:nvPr/>
        </p:nvSpPr>
        <p:spPr bwMode="auto">
          <a:xfrm>
            <a:off x="4481514"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31" name="Freeform 20">
            <a:extLst>
              <a:ext uri="{FF2B5EF4-FFF2-40B4-BE49-F238E27FC236}">
                <a16:creationId xmlns:a16="http://schemas.microsoft.com/office/drawing/2014/main" id="{65F6AD52-4DA1-4D89-B568-E850CB134F64}"/>
              </a:ext>
            </a:extLst>
          </p:cNvPr>
          <p:cNvSpPr/>
          <p:nvPr/>
        </p:nvSpPr>
        <p:spPr bwMode="auto">
          <a:xfrm>
            <a:off x="7877176" y="2968626"/>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32" name="Freeform 21">
            <a:extLst>
              <a:ext uri="{FF2B5EF4-FFF2-40B4-BE49-F238E27FC236}">
                <a16:creationId xmlns:a16="http://schemas.microsoft.com/office/drawing/2014/main" id="{66EC0083-E350-4120-871B-B66607B73B30}"/>
              </a:ext>
            </a:extLst>
          </p:cNvPr>
          <p:cNvSpPr/>
          <p:nvPr/>
        </p:nvSpPr>
        <p:spPr bwMode="auto">
          <a:xfrm>
            <a:off x="7940677"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33" name="TextBox 32">
            <a:extLst>
              <a:ext uri="{FF2B5EF4-FFF2-40B4-BE49-F238E27FC236}">
                <a16:creationId xmlns:a16="http://schemas.microsoft.com/office/drawing/2014/main" id="{D7D9665A-F3E4-4DDA-98D9-56B48F730906}"/>
              </a:ext>
            </a:extLst>
          </p:cNvPr>
          <p:cNvSpPr txBox="1"/>
          <p:nvPr/>
        </p:nvSpPr>
        <p:spPr>
          <a:xfrm>
            <a:off x="963613"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Dev</a:t>
            </a:r>
          </a:p>
        </p:txBody>
      </p:sp>
      <p:sp>
        <p:nvSpPr>
          <p:cNvPr id="34" name="TextBox 33">
            <a:extLst>
              <a:ext uri="{FF2B5EF4-FFF2-40B4-BE49-F238E27FC236}">
                <a16:creationId xmlns:a16="http://schemas.microsoft.com/office/drawing/2014/main" id="{9D53B35F-C6D1-45BE-8472-74AC5D413600}"/>
              </a:ext>
            </a:extLst>
          </p:cNvPr>
          <p:cNvSpPr txBox="1"/>
          <p:nvPr/>
        </p:nvSpPr>
        <p:spPr>
          <a:xfrm>
            <a:off x="3647546" y="309829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Ops</a:t>
            </a:r>
          </a:p>
        </p:txBody>
      </p:sp>
      <p:sp>
        <p:nvSpPr>
          <p:cNvPr id="35" name="TextBox 34">
            <a:extLst>
              <a:ext uri="{FF2B5EF4-FFF2-40B4-BE49-F238E27FC236}">
                <a16:creationId xmlns:a16="http://schemas.microsoft.com/office/drawing/2014/main" id="{06EA5BB7-FAF5-4B7A-97C2-CF6CFB871300}"/>
              </a:ext>
            </a:extLst>
          </p:cNvPr>
          <p:cNvSpPr txBox="1"/>
          <p:nvPr/>
        </p:nvSpPr>
        <p:spPr>
          <a:xfrm>
            <a:off x="4418013"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Dev</a:t>
            </a:r>
          </a:p>
        </p:txBody>
      </p:sp>
      <p:sp>
        <p:nvSpPr>
          <p:cNvPr id="36" name="TextBox 35">
            <a:extLst>
              <a:ext uri="{FF2B5EF4-FFF2-40B4-BE49-F238E27FC236}">
                <a16:creationId xmlns:a16="http://schemas.microsoft.com/office/drawing/2014/main" id="{76AD07B5-40AA-4E47-9FE7-2BF4144C55BC}"/>
              </a:ext>
            </a:extLst>
          </p:cNvPr>
          <p:cNvSpPr txBox="1"/>
          <p:nvPr/>
        </p:nvSpPr>
        <p:spPr>
          <a:xfrm>
            <a:off x="7136261" y="2622865"/>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Ops</a:t>
            </a:r>
          </a:p>
        </p:txBody>
      </p:sp>
      <p:sp>
        <p:nvSpPr>
          <p:cNvPr id="37" name="TextBox 36">
            <a:extLst>
              <a:ext uri="{FF2B5EF4-FFF2-40B4-BE49-F238E27FC236}">
                <a16:creationId xmlns:a16="http://schemas.microsoft.com/office/drawing/2014/main" id="{338E54FA-A12E-44BB-B826-4BF5066C85C2}"/>
              </a:ext>
            </a:extLst>
          </p:cNvPr>
          <p:cNvSpPr txBox="1"/>
          <p:nvPr/>
        </p:nvSpPr>
        <p:spPr>
          <a:xfrm>
            <a:off x="7937145"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Dev</a:t>
            </a:r>
          </a:p>
        </p:txBody>
      </p:sp>
      <p:sp>
        <p:nvSpPr>
          <p:cNvPr id="38" name="TextBox 37">
            <a:extLst>
              <a:ext uri="{FF2B5EF4-FFF2-40B4-BE49-F238E27FC236}">
                <a16:creationId xmlns:a16="http://schemas.microsoft.com/office/drawing/2014/main" id="{5D397EC8-A006-43B2-993D-EE765D2C94A9}"/>
              </a:ext>
            </a:extLst>
          </p:cNvPr>
          <p:cNvSpPr txBox="1"/>
          <p:nvPr/>
        </p:nvSpPr>
        <p:spPr>
          <a:xfrm>
            <a:off x="10655393" y="2622865"/>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Ops</a:t>
            </a:r>
          </a:p>
        </p:txBody>
      </p:sp>
      <p:sp>
        <p:nvSpPr>
          <p:cNvPr id="39" name="TextBox 38">
            <a:extLst>
              <a:ext uri="{FF2B5EF4-FFF2-40B4-BE49-F238E27FC236}">
                <a16:creationId xmlns:a16="http://schemas.microsoft.com/office/drawing/2014/main" id="{7660D561-7644-468D-B2E8-150CA97048EB}"/>
              </a:ext>
            </a:extLst>
          </p:cNvPr>
          <p:cNvSpPr txBox="1"/>
          <p:nvPr/>
        </p:nvSpPr>
        <p:spPr>
          <a:xfrm>
            <a:off x="2220567" y="2045241"/>
            <a:ext cx="6960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solidFill>
                  <a:schemeClr val="tx1">
                    <a:lumMod val="20000"/>
                    <a:lumOff val="80000"/>
                  </a:schemeClr>
                </a:solidFill>
              </a:rPr>
              <a:t>Flow</a:t>
            </a:r>
          </a:p>
        </p:txBody>
      </p:sp>
      <p:sp>
        <p:nvSpPr>
          <p:cNvPr id="40" name="TextBox 39">
            <a:extLst>
              <a:ext uri="{FF2B5EF4-FFF2-40B4-BE49-F238E27FC236}">
                <a16:creationId xmlns:a16="http://schemas.microsoft.com/office/drawing/2014/main" id="{152149F4-D510-4455-9819-EBF6E4058955}"/>
              </a:ext>
            </a:extLst>
          </p:cNvPr>
          <p:cNvSpPr txBox="1"/>
          <p:nvPr/>
        </p:nvSpPr>
        <p:spPr>
          <a:xfrm>
            <a:off x="5545193" y="2045241"/>
            <a:ext cx="12019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solidFill>
                  <a:schemeClr val="tx1">
                    <a:lumMod val="20000"/>
                    <a:lumOff val="80000"/>
                  </a:schemeClr>
                </a:solidFill>
              </a:rPr>
              <a:t>Feedback</a:t>
            </a:r>
          </a:p>
        </p:txBody>
      </p:sp>
      <p:sp>
        <p:nvSpPr>
          <p:cNvPr id="41" name="TextBox 40">
            <a:extLst>
              <a:ext uri="{FF2B5EF4-FFF2-40B4-BE49-F238E27FC236}">
                <a16:creationId xmlns:a16="http://schemas.microsoft.com/office/drawing/2014/main" id="{A4AFBEC3-D676-4801-B624-8B5D06A97F8D}"/>
              </a:ext>
            </a:extLst>
          </p:cNvPr>
          <p:cNvSpPr txBox="1"/>
          <p:nvPr/>
        </p:nvSpPr>
        <p:spPr>
          <a:xfrm>
            <a:off x="8733676" y="2045241"/>
            <a:ext cx="1987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dirty="0"/>
              <a:t>Experimentation</a:t>
            </a:r>
          </a:p>
        </p:txBody>
      </p:sp>
      <p:cxnSp>
        <p:nvCxnSpPr>
          <p:cNvPr id="42" name="Straight Connector 41">
            <a:extLst>
              <a:ext uri="{FF2B5EF4-FFF2-40B4-BE49-F238E27FC236}">
                <a16:creationId xmlns:a16="http://schemas.microsoft.com/office/drawing/2014/main" id="{32D74A1A-056E-45AF-875C-836EA5764E56}"/>
              </a:ext>
            </a:extLst>
          </p:cNvPr>
          <p:cNvCxnSpPr/>
          <p:nvPr/>
        </p:nvCxnSpPr>
        <p:spPr>
          <a:xfrm flipH="1">
            <a:off x="4401345" y="2446868"/>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2422119-6C9D-47C9-B623-173E1932D2AD}"/>
              </a:ext>
            </a:extLst>
          </p:cNvPr>
          <p:cNvCxnSpPr/>
          <p:nvPr/>
        </p:nvCxnSpPr>
        <p:spPr>
          <a:xfrm flipH="1">
            <a:off x="7827170" y="2446868"/>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E752081-AF7C-42C4-965D-131DED16ABA8}"/>
              </a:ext>
            </a:extLst>
          </p:cNvPr>
          <p:cNvSpPr/>
          <p:nvPr/>
        </p:nvSpPr>
        <p:spPr>
          <a:xfrm>
            <a:off x="9182669" y="3323207"/>
            <a:ext cx="816429" cy="8164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45" name="Group 44">
            <a:extLst>
              <a:ext uri="{FF2B5EF4-FFF2-40B4-BE49-F238E27FC236}">
                <a16:creationId xmlns:a16="http://schemas.microsoft.com/office/drawing/2014/main" id="{E31DA112-44EF-4AC9-81D3-14BB240C2E32}"/>
              </a:ext>
            </a:extLst>
          </p:cNvPr>
          <p:cNvGrpSpPr/>
          <p:nvPr/>
        </p:nvGrpSpPr>
        <p:grpSpPr>
          <a:xfrm>
            <a:off x="9394827" y="3463925"/>
            <a:ext cx="393699" cy="534988"/>
            <a:chOff x="9393238" y="3463925"/>
            <a:chExt cx="393699" cy="534988"/>
          </a:xfrm>
          <a:solidFill>
            <a:schemeClr val="bg1"/>
          </a:solidFill>
        </p:grpSpPr>
        <p:sp>
          <p:nvSpPr>
            <p:cNvPr id="46" name="Freeform 5">
              <a:extLst>
                <a:ext uri="{FF2B5EF4-FFF2-40B4-BE49-F238E27FC236}">
                  <a16:creationId xmlns:a16="http://schemas.microsoft.com/office/drawing/2014/main" id="{EEDD95E0-7F85-4DDE-8EA6-C4EC36384AC7}"/>
                </a:ext>
              </a:extLst>
            </p:cNvPr>
            <p:cNvSpPr>
              <a:spLocks noEditPoints="1"/>
            </p:cNvSpPr>
            <p:nvPr/>
          </p:nvSpPr>
          <p:spPr bwMode="auto">
            <a:xfrm>
              <a:off x="9393238" y="3463925"/>
              <a:ext cx="393699" cy="534988"/>
            </a:xfrm>
            <a:custGeom>
              <a:avLst/>
              <a:gdLst>
                <a:gd name="T0" fmla="*/ 1683 w 1742"/>
                <a:gd name="T1" fmla="*/ 1856 h 2382"/>
                <a:gd name="T2" fmla="*/ 1233 w 1742"/>
                <a:gd name="T3" fmla="*/ 1012 h 2382"/>
                <a:gd name="T4" fmla="*/ 1233 w 1742"/>
                <a:gd name="T5" fmla="*/ 283 h 2382"/>
                <a:gd name="T6" fmla="*/ 1342 w 1742"/>
                <a:gd name="T7" fmla="*/ 283 h 2382"/>
                <a:gd name="T8" fmla="*/ 1483 w 1742"/>
                <a:gd name="T9" fmla="*/ 142 h 2382"/>
                <a:gd name="T10" fmla="*/ 1342 w 1742"/>
                <a:gd name="T11" fmla="*/ 0 h 2382"/>
                <a:gd name="T12" fmla="*/ 397 w 1742"/>
                <a:gd name="T13" fmla="*/ 0 h 2382"/>
                <a:gd name="T14" fmla="*/ 397 w 1742"/>
                <a:gd name="T15" fmla="*/ 1 h 2382"/>
                <a:gd name="T16" fmla="*/ 259 w 1742"/>
                <a:gd name="T17" fmla="*/ 142 h 2382"/>
                <a:gd name="T18" fmla="*/ 397 w 1742"/>
                <a:gd name="T19" fmla="*/ 283 h 2382"/>
                <a:gd name="T20" fmla="*/ 397 w 1742"/>
                <a:gd name="T21" fmla="*/ 283 h 2382"/>
                <a:gd name="T22" fmla="*/ 509 w 1742"/>
                <a:gd name="T23" fmla="*/ 283 h 2382"/>
                <a:gd name="T24" fmla="*/ 509 w 1742"/>
                <a:gd name="T25" fmla="*/ 1012 h 2382"/>
                <a:gd name="T26" fmla="*/ 59 w 1742"/>
                <a:gd name="T27" fmla="*/ 1856 h 2382"/>
                <a:gd name="T28" fmla="*/ 67 w 1742"/>
                <a:gd name="T29" fmla="*/ 2208 h 2382"/>
                <a:gd name="T30" fmla="*/ 374 w 1742"/>
                <a:gd name="T31" fmla="*/ 2382 h 2382"/>
                <a:gd name="T32" fmla="*/ 1368 w 1742"/>
                <a:gd name="T33" fmla="*/ 2382 h 2382"/>
                <a:gd name="T34" fmla="*/ 1675 w 1742"/>
                <a:gd name="T35" fmla="*/ 2208 h 2382"/>
                <a:gd name="T36" fmla="*/ 1683 w 1742"/>
                <a:gd name="T37" fmla="*/ 1856 h 2382"/>
                <a:gd name="T38" fmla="*/ 1591 w 1742"/>
                <a:gd name="T39" fmla="*/ 2158 h 2382"/>
                <a:gd name="T40" fmla="*/ 1368 w 1742"/>
                <a:gd name="T41" fmla="*/ 2284 h 2382"/>
                <a:gd name="T42" fmla="*/ 374 w 1742"/>
                <a:gd name="T43" fmla="*/ 2284 h 2382"/>
                <a:gd name="T44" fmla="*/ 151 w 1742"/>
                <a:gd name="T45" fmla="*/ 2158 h 2382"/>
                <a:gd name="T46" fmla="*/ 144 w 1742"/>
                <a:gd name="T47" fmla="*/ 1902 h 2382"/>
                <a:gd name="T48" fmla="*/ 607 w 1742"/>
                <a:gd name="T49" fmla="*/ 1036 h 2382"/>
                <a:gd name="T50" fmla="*/ 607 w 1742"/>
                <a:gd name="T51" fmla="*/ 283 h 2382"/>
                <a:gd name="T52" fmla="*/ 1135 w 1742"/>
                <a:gd name="T53" fmla="*/ 283 h 2382"/>
                <a:gd name="T54" fmla="*/ 1135 w 1742"/>
                <a:gd name="T55" fmla="*/ 1036 h 2382"/>
                <a:gd name="T56" fmla="*/ 1598 w 1742"/>
                <a:gd name="T57" fmla="*/ 1902 h 2382"/>
                <a:gd name="T58" fmla="*/ 1591 w 1742"/>
                <a:gd name="T59" fmla="*/ 2158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2" h="2382">
                  <a:moveTo>
                    <a:pt x="1683" y="1856"/>
                  </a:moveTo>
                  <a:cubicBezTo>
                    <a:pt x="1233" y="1012"/>
                    <a:pt x="1233" y="1012"/>
                    <a:pt x="1233" y="1012"/>
                  </a:cubicBezTo>
                  <a:cubicBezTo>
                    <a:pt x="1233" y="283"/>
                    <a:pt x="1233" y="283"/>
                    <a:pt x="1233" y="283"/>
                  </a:cubicBezTo>
                  <a:cubicBezTo>
                    <a:pt x="1342" y="283"/>
                    <a:pt x="1342" y="283"/>
                    <a:pt x="1342" y="283"/>
                  </a:cubicBezTo>
                  <a:cubicBezTo>
                    <a:pt x="1420" y="283"/>
                    <a:pt x="1483" y="219"/>
                    <a:pt x="1483" y="142"/>
                  </a:cubicBezTo>
                  <a:cubicBezTo>
                    <a:pt x="1483" y="64"/>
                    <a:pt x="1420" y="0"/>
                    <a:pt x="1342" y="0"/>
                  </a:cubicBezTo>
                  <a:cubicBezTo>
                    <a:pt x="397" y="0"/>
                    <a:pt x="397" y="0"/>
                    <a:pt x="397" y="0"/>
                  </a:cubicBezTo>
                  <a:cubicBezTo>
                    <a:pt x="397" y="1"/>
                    <a:pt x="397" y="1"/>
                    <a:pt x="397" y="1"/>
                  </a:cubicBezTo>
                  <a:cubicBezTo>
                    <a:pt x="320" y="2"/>
                    <a:pt x="259" y="65"/>
                    <a:pt x="259" y="142"/>
                  </a:cubicBezTo>
                  <a:cubicBezTo>
                    <a:pt x="259" y="218"/>
                    <a:pt x="320" y="281"/>
                    <a:pt x="397" y="283"/>
                  </a:cubicBezTo>
                  <a:cubicBezTo>
                    <a:pt x="397" y="283"/>
                    <a:pt x="397" y="283"/>
                    <a:pt x="397" y="283"/>
                  </a:cubicBezTo>
                  <a:cubicBezTo>
                    <a:pt x="509" y="283"/>
                    <a:pt x="509" y="283"/>
                    <a:pt x="509" y="283"/>
                  </a:cubicBezTo>
                  <a:cubicBezTo>
                    <a:pt x="509" y="1012"/>
                    <a:pt x="509" y="1012"/>
                    <a:pt x="509" y="1012"/>
                  </a:cubicBezTo>
                  <a:cubicBezTo>
                    <a:pt x="59" y="1856"/>
                    <a:pt x="59" y="1856"/>
                    <a:pt x="59" y="1856"/>
                  </a:cubicBezTo>
                  <a:cubicBezTo>
                    <a:pt x="0" y="1966"/>
                    <a:pt x="3" y="2101"/>
                    <a:pt x="67" y="2208"/>
                  </a:cubicBezTo>
                  <a:cubicBezTo>
                    <a:pt x="131" y="2315"/>
                    <a:pt x="249" y="2382"/>
                    <a:pt x="374" y="2382"/>
                  </a:cubicBezTo>
                  <a:cubicBezTo>
                    <a:pt x="1368" y="2382"/>
                    <a:pt x="1368" y="2382"/>
                    <a:pt x="1368" y="2382"/>
                  </a:cubicBezTo>
                  <a:cubicBezTo>
                    <a:pt x="1493" y="2382"/>
                    <a:pt x="1611" y="2315"/>
                    <a:pt x="1675" y="2208"/>
                  </a:cubicBezTo>
                  <a:cubicBezTo>
                    <a:pt x="1739" y="2101"/>
                    <a:pt x="1742" y="1966"/>
                    <a:pt x="1683" y="1856"/>
                  </a:cubicBezTo>
                  <a:close/>
                  <a:moveTo>
                    <a:pt x="1591" y="2158"/>
                  </a:moveTo>
                  <a:cubicBezTo>
                    <a:pt x="1545" y="2236"/>
                    <a:pt x="1459" y="2284"/>
                    <a:pt x="1368" y="2284"/>
                  </a:cubicBezTo>
                  <a:cubicBezTo>
                    <a:pt x="374" y="2284"/>
                    <a:pt x="374" y="2284"/>
                    <a:pt x="374" y="2284"/>
                  </a:cubicBezTo>
                  <a:cubicBezTo>
                    <a:pt x="283" y="2284"/>
                    <a:pt x="197" y="2236"/>
                    <a:pt x="151" y="2158"/>
                  </a:cubicBezTo>
                  <a:cubicBezTo>
                    <a:pt x="104" y="2080"/>
                    <a:pt x="101" y="1982"/>
                    <a:pt x="144" y="1902"/>
                  </a:cubicBezTo>
                  <a:cubicBezTo>
                    <a:pt x="607" y="1036"/>
                    <a:pt x="607" y="1036"/>
                    <a:pt x="607" y="1036"/>
                  </a:cubicBezTo>
                  <a:cubicBezTo>
                    <a:pt x="607" y="283"/>
                    <a:pt x="607" y="283"/>
                    <a:pt x="607" y="283"/>
                  </a:cubicBezTo>
                  <a:cubicBezTo>
                    <a:pt x="1135" y="283"/>
                    <a:pt x="1135" y="283"/>
                    <a:pt x="1135" y="283"/>
                  </a:cubicBezTo>
                  <a:cubicBezTo>
                    <a:pt x="1135" y="1036"/>
                    <a:pt x="1135" y="1036"/>
                    <a:pt x="1135" y="1036"/>
                  </a:cubicBezTo>
                  <a:cubicBezTo>
                    <a:pt x="1598" y="1902"/>
                    <a:pt x="1598" y="1902"/>
                    <a:pt x="1598" y="1902"/>
                  </a:cubicBezTo>
                  <a:cubicBezTo>
                    <a:pt x="1641" y="1982"/>
                    <a:pt x="1638" y="2080"/>
                    <a:pt x="1591" y="2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47" name="Freeform 6">
              <a:extLst>
                <a:ext uri="{FF2B5EF4-FFF2-40B4-BE49-F238E27FC236}">
                  <a16:creationId xmlns:a16="http://schemas.microsoft.com/office/drawing/2014/main" id="{78996B89-B807-407C-96BA-B8F1AAA6B882}"/>
                </a:ext>
              </a:extLst>
            </p:cNvPr>
            <p:cNvSpPr/>
            <p:nvPr/>
          </p:nvSpPr>
          <p:spPr bwMode="auto">
            <a:xfrm>
              <a:off x="9558338" y="3675063"/>
              <a:ext cx="57150" cy="57150"/>
            </a:xfrm>
            <a:custGeom>
              <a:avLst/>
              <a:gdLst>
                <a:gd name="T0" fmla="*/ 158 w 253"/>
                <a:gd name="T1" fmla="*/ 236 h 253"/>
                <a:gd name="T2" fmla="*/ 236 w 253"/>
                <a:gd name="T3" fmla="*/ 95 h 253"/>
                <a:gd name="T4" fmla="*/ 95 w 253"/>
                <a:gd name="T5" fmla="*/ 17 h 253"/>
                <a:gd name="T6" fmla="*/ 17 w 253"/>
                <a:gd name="T7" fmla="*/ 158 h 253"/>
                <a:gd name="T8" fmla="*/ 158 w 253"/>
                <a:gd name="T9" fmla="*/ 236 h 253"/>
              </a:gdLst>
              <a:ahLst/>
              <a:cxnLst>
                <a:cxn ang="0">
                  <a:pos x="T0" y="T1"/>
                </a:cxn>
                <a:cxn ang="0">
                  <a:pos x="T2" y="T3"/>
                </a:cxn>
                <a:cxn ang="0">
                  <a:pos x="T4" y="T5"/>
                </a:cxn>
                <a:cxn ang="0">
                  <a:pos x="T6" y="T7"/>
                </a:cxn>
                <a:cxn ang="0">
                  <a:pos x="T8" y="T9"/>
                </a:cxn>
              </a:cxnLst>
              <a:rect l="0" t="0" r="r" b="b"/>
              <a:pathLst>
                <a:path w="253" h="253">
                  <a:moveTo>
                    <a:pt x="158" y="236"/>
                  </a:moveTo>
                  <a:cubicBezTo>
                    <a:pt x="218" y="218"/>
                    <a:pt x="253" y="155"/>
                    <a:pt x="236" y="95"/>
                  </a:cubicBezTo>
                  <a:cubicBezTo>
                    <a:pt x="219" y="35"/>
                    <a:pt x="156" y="0"/>
                    <a:pt x="95" y="17"/>
                  </a:cubicBezTo>
                  <a:cubicBezTo>
                    <a:pt x="35" y="34"/>
                    <a:pt x="0" y="97"/>
                    <a:pt x="17" y="158"/>
                  </a:cubicBezTo>
                  <a:cubicBezTo>
                    <a:pt x="34" y="218"/>
                    <a:pt x="97" y="253"/>
                    <a:pt x="15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48" name="Freeform 7">
              <a:extLst>
                <a:ext uri="{FF2B5EF4-FFF2-40B4-BE49-F238E27FC236}">
                  <a16:creationId xmlns:a16="http://schemas.microsoft.com/office/drawing/2014/main" id="{D00E0E2D-D39A-4D27-A83C-E722F4460EA7}"/>
                </a:ext>
              </a:extLst>
            </p:cNvPr>
            <p:cNvSpPr/>
            <p:nvPr/>
          </p:nvSpPr>
          <p:spPr bwMode="auto">
            <a:xfrm>
              <a:off x="9598025" y="3562350"/>
              <a:ext cx="47625" cy="47625"/>
            </a:xfrm>
            <a:custGeom>
              <a:avLst/>
              <a:gdLst>
                <a:gd name="T0" fmla="*/ 132 w 212"/>
                <a:gd name="T1" fmla="*/ 198 h 212"/>
                <a:gd name="T2" fmla="*/ 198 w 212"/>
                <a:gd name="T3" fmla="*/ 80 h 212"/>
                <a:gd name="T4" fmla="*/ 80 w 212"/>
                <a:gd name="T5" fmla="*/ 15 h 212"/>
                <a:gd name="T6" fmla="*/ 15 w 212"/>
                <a:gd name="T7" fmla="*/ 133 h 212"/>
                <a:gd name="T8" fmla="*/ 132 w 212"/>
                <a:gd name="T9" fmla="*/ 198 h 212"/>
              </a:gdLst>
              <a:ahLst/>
              <a:cxnLst>
                <a:cxn ang="0">
                  <a:pos x="T0" y="T1"/>
                </a:cxn>
                <a:cxn ang="0">
                  <a:pos x="T2" y="T3"/>
                </a:cxn>
                <a:cxn ang="0">
                  <a:pos x="T4" y="T5"/>
                </a:cxn>
                <a:cxn ang="0">
                  <a:pos x="T6" y="T7"/>
                </a:cxn>
                <a:cxn ang="0">
                  <a:pos x="T8" y="T9"/>
                </a:cxn>
              </a:cxnLst>
              <a:rect l="0" t="0" r="r" b="b"/>
              <a:pathLst>
                <a:path w="211" h="211">
                  <a:moveTo>
                    <a:pt x="132" y="198"/>
                  </a:moveTo>
                  <a:cubicBezTo>
                    <a:pt x="183" y="183"/>
                    <a:pt x="212" y="131"/>
                    <a:pt x="198" y="80"/>
                  </a:cubicBezTo>
                  <a:cubicBezTo>
                    <a:pt x="183" y="30"/>
                    <a:pt x="131" y="0"/>
                    <a:pt x="80" y="15"/>
                  </a:cubicBezTo>
                  <a:cubicBezTo>
                    <a:pt x="29" y="29"/>
                    <a:pt x="0" y="82"/>
                    <a:pt x="15" y="133"/>
                  </a:cubicBezTo>
                  <a:cubicBezTo>
                    <a:pt x="29" y="183"/>
                    <a:pt x="82" y="212"/>
                    <a:pt x="13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49" name="Freeform 8">
              <a:extLst>
                <a:ext uri="{FF2B5EF4-FFF2-40B4-BE49-F238E27FC236}">
                  <a16:creationId xmlns:a16="http://schemas.microsoft.com/office/drawing/2014/main" id="{D5B4ABB5-8CF5-4E39-A330-79008FA41B0C}"/>
                </a:ext>
              </a:extLst>
            </p:cNvPr>
            <p:cNvSpPr>
              <a:spLocks noEditPoints="1"/>
            </p:cNvSpPr>
            <p:nvPr/>
          </p:nvSpPr>
          <p:spPr bwMode="auto">
            <a:xfrm>
              <a:off x="9437688" y="3763963"/>
              <a:ext cx="303212" cy="193675"/>
            </a:xfrm>
            <a:custGeom>
              <a:avLst/>
              <a:gdLst>
                <a:gd name="T0" fmla="*/ 975 w 1336"/>
                <a:gd name="T1" fmla="*/ 0 h 865"/>
                <a:gd name="T2" fmla="*/ 361 w 1336"/>
                <a:gd name="T3" fmla="*/ 0 h 865"/>
                <a:gd name="T4" fmla="*/ 27 w 1336"/>
                <a:gd name="T5" fmla="*/ 625 h 865"/>
                <a:gd name="T6" fmla="*/ 31 w 1336"/>
                <a:gd name="T7" fmla="*/ 786 h 865"/>
                <a:gd name="T8" fmla="*/ 171 w 1336"/>
                <a:gd name="T9" fmla="*/ 865 h 865"/>
                <a:gd name="T10" fmla="*/ 1165 w 1336"/>
                <a:gd name="T11" fmla="*/ 865 h 865"/>
                <a:gd name="T12" fmla="*/ 1305 w 1336"/>
                <a:gd name="T13" fmla="*/ 786 h 865"/>
                <a:gd name="T14" fmla="*/ 1309 w 1336"/>
                <a:gd name="T15" fmla="*/ 625 h 865"/>
                <a:gd name="T16" fmla="*/ 975 w 1336"/>
                <a:gd name="T17" fmla="*/ 0 h 865"/>
                <a:gd name="T18" fmla="*/ 954 w 1336"/>
                <a:gd name="T19" fmla="*/ 541 h 865"/>
                <a:gd name="T20" fmla="*/ 728 w 1336"/>
                <a:gd name="T21" fmla="*/ 416 h 865"/>
                <a:gd name="T22" fmla="*/ 853 w 1336"/>
                <a:gd name="T23" fmla="*/ 191 h 865"/>
                <a:gd name="T24" fmla="*/ 1079 w 1336"/>
                <a:gd name="T25" fmla="*/ 316 h 865"/>
                <a:gd name="T26" fmla="*/ 954 w 1336"/>
                <a:gd name="T27" fmla="*/ 54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865">
                  <a:moveTo>
                    <a:pt x="975" y="0"/>
                  </a:moveTo>
                  <a:cubicBezTo>
                    <a:pt x="361" y="0"/>
                    <a:pt x="361" y="0"/>
                    <a:pt x="361" y="0"/>
                  </a:cubicBezTo>
                  <a:cubicBezTo>
                    <a:pt x="27" y="625"/>
                    <a:pt x="27" y="625"/>
                    <a:pt x="27" y="625"/>
                  </a:cubicBezTo>
                  <a:cubicBezTo>
                    <a:pt x="0" y="676"/>
                    <a:pt x="1" y="737"/>
                    <a:pt x="31" y="786"/>
                  </a:cubicBezTo>
                  <a:cubicBezTo>
                    <a:pt x="60" y="835"/>
                    <a:pt x="113" y="865"/>
                    <a:pt x="171" y="865"/>
                  </a:cubicBezTo>
                  <a:cubicBezTo>
                    <a:pt x="1165" y="865"/>
                    <a:pt x="1165" y="865"/>
                    <a:pt x="1165" y="865"/>
                  </a:cubicBezTo>
                  <a:cubicBezTo>
                    <a:pt x="1223" y="865"/>
                    <a:pt x="1276" y="835"/>
                    <a:pt x="1305" y="786"/>
                  </a:cubicBezTo>
                  <a:cubicBezTo>
                    <a:pt x="1335" y="737"/>
                    <a:pt x="1336" y="676"/>
                    <a:pt x="1309" y="625"/>
                  </a:cubicBezTo>
                  <a:lnTo>
                    <a:pt x="975" y="0"/>
                  </a:lnTo>
                  <a:close/>
                  <a:moveTo>
                    <a:pt x="954" y="541"/>
                  </a:moveTo>
                  <a:cubicBezTo>
                    <a:pt x="857" y="569"/>
                    <a:pt x="756" y="513"/>
                    <a:pt x="728" y="416"/>
                  </a:cubicBezTo>
                  <a:cubicBezTo>
                    <a:pt x="701" y="319"/>
                    <a:pt x="757" y="219"/>
                    <a:pt x="853" y="191"/>
                  </a:cubicBezTo>
                  <a:cubicBezTo>
                    <a:pt x="950" y="163"/>
                    <a:pt x="1051" y="219"/>
                    <a:pt x="1079" y="316"/>
                  </a:cubicBezTo>
                  <a:cubicBezTo>
                    <a:pt x="1107" y="413"/>
                    <a:pt x="1051" y="514"/>
                    <a:pt x="954" y="5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sp>
        <p:nvSpPr>
          <p:cNvPr id="50" name="Rectangle: Rounded Corners 49">
            <a:extLst>
              <a:ext uri="{FF2B5EF4-FFF2-40B4-BE49-F238E27FC236}">
                <a16:creationId xmlns:a16="http://schemas.microsoft.com/office/drawing/2014/main" id="{4D85D279-35A0-46D2-BFF2-F5D485E21DB8}"/>
              </a:ext>
            </a:extLst>
          </p:cNvPr>
          <p:cNvSpPr/>
          <p:nvPr/>
        </p:nvSpPr>
        <p:spPr>
          <a:xfrm>
            <a:off x="7877176" y="4541427"/>
            <a:ext cx="3556000" cy="1532350"/>
          </a:xfrm>
          <a:prstGeom prst="roundRect">
            <a:avLst>
              <a:gd name="adj" fmla="val 31134"/>
            </a:avLst>
          </a:prstGeom>
          <a:solidFill>
            <a:schemeClr val="tx1"/>
          </a:solidFill>
          <a:ln w="190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dirty="0">
                <a:solidFill>
                  <a:schemeClr val="bg1"/>
                </a:solidFill>
              </a:rPr>
              <a:t>Practices to create </a:t>
            </a:r>
            <a:br>
              <a:rPr lang="en-IN" dirty="0">
                <a:solidFill>
                  <a:schemeClr val="bg1"/>
                </a:solidFill>
              </a:rPr>
            </a:br>
            <a:r>
              <a:rPr lang="en-IN" dirty="0">
                <a:solidFill>
                  <a:schemeClr val="bg1"/>
                </a:solidFill>
              </a:rPr>
              <a:t>opportunities for </a:t>
            </a:r>
            <a:r>
              <a:rPr lang="en-IN" b="1" dirty="0">
                <a:solidFill>
                  <a:schemeClr val="bg1"/>
                </a:solidFill>
              </a:rPr>
              <a:t>experimentation</a:t>
            </a:r>
            <a:r>
              <a:rPr lang="en-IN" dirty="0">
                <a:solidFill>
                  <a:schemeClr val="bg1"/>
                </a:solidFill>
              </a:rPr>
              <a:t> &amp; </a:t>
            </a:r>
            <a:r>
              <a:rPr lang="en-IN" b="1" dirty="0">
                <a:solidFill>
                  <a:schemeClr val="bg1"/>
                </a:solidFill>
              </a:rPr>
              <a:t>continuous learning</a:t>
            </a:r>
          </a:p>
        </p:txBody>
      </p:sp>
    </p:spTree>
    <p:extLst>
      <p:ext uri="{BB962C8B-B14F-4D97-AF65-F5344CB8AC3E}">
        <p14:creationId xmlns:p14="http://schemas.microsoft.com/office/powerpoint/2010/main" val="24470467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6</a:t>
            </a:fld>
            <a:endParaRPr lang="en-US"/>
          </a:p>
        </p:txBody>
      </p:sp>
      <p:sp>
        <p:nvSpPr>
          <p:cNvPr id="4" name="Title 3"/>
          <p:cNvSpPr>
            <a:spLocks noGrp="1"/>
          </p:cNvSpPr>
          <p:nvPr>
            <p:ph type="title"/>
          </p:nvPr>
        </p:nvSpPr>
        <p:spPr/>
        <p:txBody>
          <a:bodyPr/>
          <a:lstStyle/>
          <a:p>
            <a:r>
              <a:rPr lang="en-IN" dirty="0"/>
              <a:t>Key practices of experimentation</a:t>
            </a:r>
            <a:br>
              <a:rPr lang="en-IN" dirty="0"/>
            </a:br>
            <a:endParaRPr lang="en-US" sz="1800" dirty="0"/>
          </a:p>
        </p:txBody>
      </p:sp>
      <p:sp>
        <p:nvSpPr>
          <p:cNvPr id="8" name="Freeform 5"/>
          <p:cNvSpPr>
            <a:spLocks noChangeAspect="1"/>
          </p:cNvSpPr>
          <p:nvPr/>
        </p:nvSpPr>
        <p:spPr bwMode="auto">
          <a:xfrm>
            <a:off x="3240507" y="2062824"/>
            <a:ext cx="5714162" cy="6644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2000" i="1">
                <a:latin typeface="Segoe UI Light" panose="020B0502040204020203" pitchFamily="34" charset="0"/>
                <a:cs typeface="Segoe UI Light" panose="020B0502040204020203" pitchFamily="34" charset="0"/>
              </a:rPr>
              <a:t>Establish a just culture</a:t>
            </a:r>
          </a:p>
          <a:p>
            <a:pPr algn="ctr"/>
            <a:r>
              <a:rPr lang="en-IN" sz="1600">
                <a:latin typeface="Segoe UI Light" panose="020B0502040204020203" pitchFamily="34" charset="0"/>
                <a:cs typeface="Segoe UI Light" panose="020B0502040204020203" pitchFamily="34" charset="0"/>
              </a:rPr>
              <a:t>to make safety possible</a:t>
            </a:r>
          </a:p>
        </p:txBody>
      </p:sp>
      <p:sp>
        <p:nvSpPr>
          <p:cNvPr id="12" name="Freeform 5"/>
          <p:cNvSpPr>
            <a:spLocks noChangeAspect="1"/>
          </p:cNvSpPr>
          <p:nvPr/>
        </p:nvSpPr>
        <p:spPr bwMode="auto">
          <a:xfrm>
            <a:off x="3240507" y="2814903"/>
            <a:ext cx="5714162" cy="66440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2000">
                <a:latin typeface="Segoe UI Light" panose="020B0502040204020203" pitchFamily="34" charset="0"/>
                <a:cs typeface="Segoe UI Light" panose="020B0502040204020203" pitchFamily="34" charset="0"/>
              </a:rPr>
              <a:t>Inject production failures</a:t>
            </a:r>
          </a:p>
          <a:p>
            <a:pPr algn="ctr"/>
            <a:r>
              <a:rPr lang="en-IN" sz="1600">
                <a:latin typeface="Segoe UI Light" panose="020B0502040204020203" pitchFamily="34" charset="0"/>
                <a:cs typeface="Segoe UI Light" panose="020B0502040204020203" pitchFamily="34" charset="0"/>
              </a:rPr>
              <a:t>to create resilience</a:t>
            </a:r>
          </a:p>
        </p:txBody>
      </p:sp>
      <p:sp>
        <p:nvSpPr>
          <p:cNvPr id="16" name="Freeform 5"/>
          <p:cNvSpPr>
            <a:spLocks noChangeAspect="1"/>
          </p:cNvSpPr>
          <p:nvPr/>
        </p:nvSpPr>
        <p:spPr bwMode="auto">
          <a:xfrm>
            <a:off x="3240507" y="3624528"/>
            <a:ext cx="5714162" cy="664400"/>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2000">
                <a:latin typeface="Segoe UI Light" panose="020B0502040204020203" pitchFamily="34" charset="0"/>
                <a:cs typeface="Segoe UI Light" panose="020B0502040204020203" pitchFamily="34" charset="0"/>
              </a:rPr>
              <a:t>From local to global improvements</a:t>
            </a:r>
          </a:p>
          <a:p>
            <a:pPr algn="ctr"/>
            <a:r>
              <a:rPr lang="en-IN" sz="1600">
                <a:latin typeface="Segoe UI Light" panose="020B0502040204020203" pitchFamily="34" charset="0"/>
                <a:cs typeface="Segoe UI Light" panose="020B0502040204020203" pitchFamily="34" charset="0"/>
              </a:rPr>
              <a:t>turning local improvements into global advancements</a:t>
            </a:r>
          </a:p>
        </p:txBody>
      </p:sp>
      <p:sp>
        <p:nvSpPr>
          <p:cNvPr id="26" name="Freeform 5"/>
          <p:cNvSpPr>
            <a:spLocks noChangeAspect="1"/>
          </p:cNvSpPr>
          <p:nvPr/>
        </p:nvSpPr>
        <p:spPr bwMode="auto">
          <a:xfrm>
            <a:off x="3240507" y="4381110"/>
            <a:ext cx="5714162" cy="66440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2000">
                <a:latin typeface="Segoe UI Light" panose="020B0502040204020203" pitchFamily="34" charset="0"/>
                <a:cs typeface="Segoe UI Light" panose="020B0502040204020203" pitchFamily="34" charset="0"/>
              </a:rPr>
              <a:t>Reserve time</a:t>
            </a:r>
          </a:p>
          <a:p>
            <a:pPr algn="ctr"/>
            <a:r>
              <a:rPr lang="en-IN" sz="1600">
                <a:latin typeface="Segoe UI Light" panose="020B0502040204020203" pitchFamily="34" charset="0"/>
                <a:cs typeface="Segoe UI Light" panose="020B0502040204020203" pitchFamily="34" charset="0"/>
              </a:rPr>
              <a:t>to create organizational improvements and learning</a:t>
            </a:r>
          </a:p>
        </p:txBody>
      </p:sp>
      <p:pic>
        <p:nvPicPr>
          <p:cNvPr id="3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109886"/>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62CF9E-0601-4B2A-8054-D09A0D17950C}"/>
              </a:ext>
            </a:extLst>
          </p:cNvPr>
          <p:cNvSpPr txBox="1"/>
          <p:nvPr/>
        </p:nvSpPr>
        <p:spPr>
          <a:xfrm>
            <a:off x="1031542" y="858000"/>
            <a:ext cx="314150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Enable learning into daily work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16898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7</a:t>
            </a:fld>
            <a:endParaRPr lang="en-US"/>
          </a:p>
        </p:txBody>
      </p:sp>
      <p:sp>
        <p:nvSpPr>
          <p:cNvPr id="3" name="Content Placeholder 2"/>
          <p:cNvSpPr>
            <a:spLocks noGrp="1"/>
          </p:cNvSpPr>
          <p:nvPr>
            <p:ph idx="1"/>
          </p:nvPr>
        </p:nvSpPr>
        <p:spPr>
          <a:xfrm>
            <a:off x="962382" y="1856344"/>
            <a:ext cx="10270415" cy="4018994"/>
          </a:xfrm>
        </p:spPr>
        <p:txBody>
          <a:bodyPr/>
          <a:lstStyle/>
          <a:p>
            <a:pPr marL="342900" indent="-342900">
              <a:buFont typeface="Arial" pitchFamily="34" charset="0"/>
              <a:buChar char="•"/>
            </a:pPr>
            <a:r>
              <a:rPr lang="en-IN"/>
              <a:t>April 21*, 2011 entire AWS US-EAST goes down</a:t>
            </a:r>
          </a:p>
          <a:p>
            <a:pPr marL="1028700" lvl="1" indent="-342900">
              <a:buFont typeface="Arial" pitchFamily="34" charset="0"/>
              <a:buChar char="•"/>
            </a:pPr>
            <a:r>
              <a:rPr lang="en-IN"/>
              <a:t>&amp; The Great Amazon Reboot of 2014</a:t>
            </a:r>
          </a:p>
          <a:p>
            <a:pPr marL="342900" indent="-342900">
              <a:buFont typeface="Arial" pitchFamily="34" charset="0"/>
              <a:buChar char="•"/>
            </a:pPr>
            <a:endParaRPr lang="en-IN"/>
          </a:p>
          <a:p>
            <a:pPr marL="342900" indent="-342900">
              <a:buFont typeface="Arial" pitchFamily="34" charset="0"/>
              <a:buChar char="•"/>
            </a:pPr>
            <a:r>
              <a:rPr lang="en-IN"/>
              <a:t>Taking down virtually all their customers…..except….</a:t>
            </a:r>
          </a:p>
          <a:p>
            <a:pPr marL="342900" indent="-342900">
              <a:buFont typeface="Arial" pitchFamily="34" charset="0"/>
              <a:buChar char="•"/>
            </a:pPr>
            <a:endParaRPr lang="en-IN"/>
          </a:p>
          <a:p>
            <a:pPr marL="342900" indent="-342900">
              <a:buFont typeface="Arial" pitchFamily="34" charset="0"/>
              <a:buChar char="•"/>
            </a:pPr>
            <a:r>
              <a:rPr lang="en-IN"/>
              <a:t>Netflix architecture was cloud-native*…</a:t>
            </a:r>
          </a:p>
          <a:p>
            <a:pPr marL="342900" indent="-342900">
              <a:buFont typeface="Arial" pitchFamily="34" charset="0"/>
              <a:buChar char="•"/>
            </a:pPr>
            <a:endParaRPr lang="en-IN"/>
          </a:p>
          <a:p>
            <a:pPr marL="342900" indent="-342900">
              <a:buFont typeface="Arial" pitchFamily="34" charset="0"/>
              <a:buChar char="•"/>
            </a:pPr>
            <a:r>
              <a:rPr lang="en-IN"/>
              <a:t>...and they had the Chaos Monkey!</a:t>
            </a:r>
          </a:p>
          <a:p>
            <a:pPr marL="342900" indent="-342900">
              <a:buFont typeface="Arial" pitchFamily="34" charset="0"/>
              <a:buChar char="•"/>
            </a:pPr>
            <a:endParaRPr lang="en-IN"/>
          </a:p>
          <a:p>
            <a:pPr marL="342900" indent="-342900">
              <a:buFont typeface="Arial" pitchFamily="34" charset="0"/>
              <a:buChar char="•"/>
            </a:pPr>
            <a:r>
              <a:rPr lang="en-IN"/>
              <a:t>Making engineering teams used to a constant level of failure</a:t>
            </a:r>
          </a:p>
        </p:txBody>
      </p:sp>
      <p:sp>
        <p:nvSpPr>
          <p:cNvPr id="4" name="Title 3"/>
          <p:cNvSpPr>
            <a:spLocks noGrp="1"/>
          </p:cNvSpPr>
          <p:nvPr>
            <p:ph type="title"/>
          </p:nvPr>
        </p:nvSpPr>
        <p:spPr/>
        <p:txBody>
          <a:bodyPr/>
          <a:lstStyle/>
          <a:p>
            <a:r>
              <a:rPr lang="en-IN"/>
              <a:t>The story of Netflix and AWS</a:t>
            </a:r>
            <a:br>
              <a:rPr lang="en-IN"/>
            </a:br>
            <a:endParaRPr lang="en-US" sz="1800"/>
          </a:p>
        </p:txBody>
      </p:sp>
      <p:grpSp>
        <p:nvGrpSpPr>
          <p:cNvPr id="5" name="Group 4"/>
          <p:cNvGrpSpPr/>
          <p:nvPr/>
        </p:nvGrpSpPr>
        <p:grpSpPr>
          <a:xfrm>
            <a:off x="7954462" y="2309650"/>
            <a:ext cx="3671876" cy="3112382"/>
            <a:chOff x="8629650" y="2210415"/>
            <a:chExt cx="2851150" cy="2565579"/>
          </a:xfrm>
        </p:grpSpPr>
        <p:pic>
          <p:nvPicPr>
            <p:cNvPr id="6" name="Picture 2" descr="Image result for chaos monke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29650" y="2666142"/>
              <a:ext cx="2851150" cy="2109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etflix"/>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58250" y="2210415"/>
              <a:ext cx="2393950" cy="641579"/>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Image result"/>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403279" y="85823"/>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8399C7-47FC-4270-9B11-49AC838B080E}"/>
              </a:ext>
            </a:extLst>
          </p:cNvPr>
          <p:cNvSpPr txBox="1"/>
          <p:nvPr/>
        </p:nvSpPr>
        <p:spPr>
          <a:xfrm>
            <a:off x="1031542" y="858000"/>
            <a:ext cx="314150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dirty="0">
                <a:latin typeface="Segoe UI Light" panose="020B0502040204020203" pitchFamily="34" charset="0"/>
                <a:cs typeface="Segoe UI Light" panose="020B0502040204020203" pitchFamily="34" charset="0"/>
              </a:rPr>
              <a:t>Enable learning into daily work</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1653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5CF4127-AE0F-417E-A590-357427A4055D}"/>
              </a:ext>
            </a:extLst>
          </p:cNvPr>
          <p:cNvPicPr>
            <a:picLocks noChangeAspect="1"/>
          </p:cNvPicPr>
          <p:nvPr/>
        </p:nvPicPr>
        <p:blipFill>
          <a:blip r:embed="rId3"/>
          <a:stretch>
            <a:fillRect/>
          </a:stretch>
        </p:blipFill>
        <p:spPr>
          <a:xfrm>
            <a:off x="11312109" y="85823"/>
            <a:ext cx="829508" cy="996696"/>
          </a:xfrm>
          <a:prstGeom prst="rect">
            <a:avLst/>
          </a:prstGeom>
          <a:effectLst>
            <a:outerShdw blurRad="50800" dist="38100" dir="2700000" algn="tl" rotWithShape="0">
              <a:prstClr val="black">
                <a:alpha val="40000"/>
              </a:prstClr>
            </a:outerShdw>
          </a:effectLst>
        </p:spPr>
      </p:pic>
      <p:sp>
        <p:nvSpPr>
          <p:cNvPr id="2" name="Slide Number Placeholder 1"/>
          <p:cNvSpPr>
            <a:spLocks noGrp="1"/>
          </p:cNvSpPr>
          <p:nvPr>
            <p:ph type="sldNum" sz="quarter" idx="12"/>
          </p:nvPr>
        </p:nvSpPr>
        <p:spPr/>
        <p:txBody>
          <a:bodyPr/>
          <a:lstStyle/>
          <a:p>
            <a:fld id="{3847DB54-D037-B84F-B6F1-2E8DA40D09AD}" type="slidenum">
              <a:rPr lang="en-US" smtClean="0"/>
              <a:t>8</a:t>
            </a:fld>
            <a:endParaRPr lang="en-US"/>
          </a:p>
        </p:txBody>
      </p:sp>
      <p:sp>
        <p:nvSpPr>
          <p:cNvPr id="4" name="Title 3"/>
          <p:cNvSpPr>
            <a:spLocks noGrp="1"/>
          </p:cNvSpPr>
          <p:nvPr>
            <p:ph type="title"/>
          </p:nvPr>
        </p:nvSpPr>
        <p:spPr/>
        <p:txBody>
          <a:bodyPr/>
          <a:lstStyle/>
          <a:p>
            <a:r>
              <a:rPr lang="en-IN" dirty="0"/>
              <a:t>Design with Resilience</a:t>
            </a:r>
            <a:br>
              <a:rPr lang="en-IN" dirty="0"/>
            </a:br>
            <a:endParaRPr lang="en-US" sz="1800" dirty="0"/>
          </a:p>
        </p:txBody>
      </p:sp>
      <p:sp>
        <p:nvSpPr>
          <p:cNvPr id="9" name="TextBox 8">
            <a:extLst>
              <a:ext uri="{FF2B5EF4-FFF2-40B4-BE49-F238E27FC236}">
                <a16:creationId xmlns:a16="http://schemas.microsoft.com/office/drawing/2014/main" id="{428399C7-47FC-4270-9B11-49AC838B080E}"/>
              </a:ext>
            </a:extLst>
          </p:cNvPr>
          <p:cNvSpPr txBox="1"/>
          <p:nvPr/>
        </p:nvSpPr>
        <p:spPr>
          <a:xfrm>
            <a:off x="1031542" y="858000"/>
            <a:ext cx="314150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dirty="0">
                <a:latin typeface="Segoe UI Light" panose="020B0502040204020203" pitchFamily="34" charset="0"/>
                <a:cs typeface="Segoe UI Light" panose="020B0502040204020203" pitchFamily="34" charset="0"/>
              </a:rPr>
              <a:t>Enable learning into daily work</a:t>
            </a:r>
            <a:endParaRPr lang="en-GB" dirty="0">
              <a:latin typeface="Segoe UI Light" panose="020B0502040204020203" pitchFamily="34" charset="0"/>
              <a:cs typeface="Segoe UI Light" panose="020B0502040204020203" pitchFamily="34" charset="0"/>
            </a:endParaRPr>
          </a:p>
        </p:txBody>
      </p:sp>
      <p:pic>
        <p:nvPicPr>
          <p:cNvPr id="1026" name="Picture 2" descr="Figure 1">
            <a:extLst>
              <a:ext uri="{FF2B5EF4-FFF2-40B4-BE49-F238E27FC236}">
                <a16:creationId xmlns:a16="http://schemas.microsoft.com/office/drawing/2014/main" id="{DA50D6E3-5218-4EE7-BFCE-1C10BA79A15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096788" y="2803612"/>
            <a:ext cx="2857143" cy="24857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9744246-A026-4445-9E15-EF3DFDF97029}"/>
              </a:ext>
            </a:extLst>
          </p:cNvPr>
          <p:cNvSpPr txBox="1"/>
          <p:nvPr/>
        </p:nvSpPr>
        <p:spPr>
          <a:xfrm>
            <a:off x="8096788" y="2456088"/>
            <a:ext cx="20927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b="1" dirty="0"/>
              <a:t>Bulkhead Pattern</a:t>
            </a:r>
          </a:p>
        </p:txBody>
      </p:sp>
      <p:grpSp>
        <p:nvGrpSpPr>
          <p:cNvPr id="13" name="Group 12">
            <a:extLst>
              <a:ext uri="{FF2B5EF4-FFF2-40B4-BE49-F238E27FC236}">
                <a16:creationId xmlns:a16="http://schemas.microsoft.com/office/drawing/2014/main" id="{D214BA7B-9C35-4273-8DED-9D5E919683E1}"/>
              </a:ext>
            </a:extLst>
          </p:cNvPr>
          <p:cNvGrpSpPr/>
          <p:nvPr/>
        </p:nvGrpSpPr>
        <p:grpSpPr>
          <a:xfrm>
            <a:off x="1031542" y="2461023"/>
            <a:ext cx="4699000" cy="2220471"/>
            <a:chOff x="1383200" y="1300462"/>
            <a:chExt cx="4699000" cy="2220471"/>
          </a:xfrm>
        </p:grpSpPr>
        <p:pic>
          <p:nvPicPr>
            <p:cNvPr id="1028" name="Picture 4" descr="Circuit Breaker Pattern in Elixir · Allan MacGregor">
              <a:extLst>
                <a:ext uri="{FF2B5EF4-FFF2-40B4-BE49-F238E27FC236}">
                  <a16:creationId xmlns:a16="http://schemas.microsoft.com/office/drawing/2014/main" id="{2DC5D142-49DE-424C-A647-3413DD049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3200" y="2724493"/>
              <a:ext cx="4699000" cy="796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AF17999-B9D6-49C7-A31D-EF88FCACC74C}"/>
                </a:ext>
              </a:extLst>
            </p:cNvPr>
            <p:cNvSpPr txBox="1"/>
            <p:nvPr/>
          </p:nvSpPr>
          <p:spPr>
            <a:xfrm>
              <a:off x="1461029" y="1300462"/>
              <a:ext cx="306367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b="1" dirty="0"/>
                <a:t>Circuit Breaker Pattern</a:t>
              </a:r>
            </a:p>
          </p:txBody>
        </p:sp>
      </p:grpSp>
    </p:spTree>
    <p:extLst>
      <p:ext uri="{BB962C8B-B14F-4D97-AF65-F5344CB8AC3E}">
        <p14:creationId xmlns:p14="http://schemas.microsoft.com/office/powerpoint/2010/main" val="13310436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9</a:t>
            </a:fld>
            <a:endParaRPr lang="en-US"/>
          </a:p>
        </p:txBody>
      </p:sp>
      <p:sp>
        <p:nvSpPr>
          <p:cNvPr id="3" name="Content Placeholder 2"/>
          <p:cNvSpPr>
            <a:spLocks noGrp="1"/>
          </p:cNvSpPr>
          <p:nvPr>
            <p:ph idx="1"/>
          </p:nvPr>
        </p:nvSpPr>
        <p:spPr/>
        <p:txBody>
          <a:bodyPr/>
          <a:lstStyle/>
          <a:p>
            <a:pPr marL="342900" indent="-342900">
              <a:buFont typeface="Arial" pitchFamily="34" charset="0"/>
              <a:buChar char="•"/>
            </a:pPr>
            <a:r>
              <a:rPr lang="en-IN"/>
              <a:t>Be always transparent and open, especially with things that go wrong…</a:t>
            </a:r>
          </a:p>
          <a:p>
            <a:pPr marL="342900" indent="-342900">
              <a:buFont typeface="Arial" pitchFamily="34" charset="0"/>
              <a:buChar char="•"/>
            </a:pPr>
            <a:endParaRPr lang="en-IN"/>
          </a:p>
          <a:p>
            <a:pPr marL="342900" indent="-342900">
              <a:buFont typeface="Arial" pitchFamily="34" charset="0"/>
              <a:buChar char="•"/>
            </a:pPr>
            <a:r>
              <a:rPr lang="en-IN"/>
              <a:t>…as this enables improvement of quality and safety of the system.</a:t>
            </a:r>
          </a:p>
          <a:p>
            <a:pPr marL="342900" indent="-342900">
              <a:buFont typeface="Arial" pitchFamily="34" charset="0"/>
              <a:buChar char="•"/>
            </a:pPr>
            <a:endParaRPr lang="en-US"/>
          </a:p>
        </p:txBody>
      </p:sp>
      <p:sp>
        <p:nvSpPr>
          <p:cNvPr id="4" name="Title 3"/>
          <p:cNvSpPr>
            <a:spLocks noGrp="1"/>
          </p:cNvSpPr>
          <p:nvPr>
            <p:ph type="title"/>
          </p:nvPr>
        </p:nvSpPr>
        <p:spPr/>
        <p:txBody>
          <a:bodyPr/>
          <a:lstStyle/>
          <a:p>
            <a:r>
              <a:rPr lang="en-IN"/>
              <a:t>Establish a just learning culture</a:t>
            </a:r>
            <a:br>
              <a:rPr lang="en-IN"/>
            </a:br>
            <a:endParaRPr lang="en-US" sz="1800"/>
          </a:p>
        </p:txBody>
      </p:sp>
      <p:sp>
        <p:nvSpPr>
          <p:cNvPr id="8" name="Freeform 5"/>
          <p:cNvSpPr>
            <a:spLocks noChangeAspect="1"/>
          </p:cNvSpPr>
          <p:nvPr/>
        </p:nvSpPr>
        <p:spPr bwMode="auto">
          <a:xfrm>
            <a:off x="965982" y="3116501"/>
            <a:ext cx="4718570" cy="548640"/>
          </a:xfrm>
          <a:prstGeom prst="round2Same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a:latin typeface="Segoe UI Light" panose="020B0502040204020203" pitchFamily="34" charset="0"/>
                <a:cs typeface="Segoe UI Light" panose="020B0502040204020203" pitchFamily="34" charset="0"/>
              </a:rPr>
              <a:t>Blameless post-mortems*</a:t>
            </a:r>
          </a:p>
        </p:txBody>
      </p:sp>
      <p:sp>
        <p:nvSpPr>
          <p:cNvPr id="12" name="Freeform 5"/>
          <p:cNvSpPr>
            <a:spLocks noChangeAspect="1"/>
          </p:cNvSpPr>
          <p:nvPr/>
        </p:nvSpPr>
        <p:spPr bwMode="auto">
          <a:xfrm>
            <a:off x="6517554" y="3116501"/>
            <a:ext cx="4718570" cy="548640"/>
          </a:xfrm>
          <a:prstGeom prst="round2Same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sz="1600">
                <a:latin typeface="Segoe UI Light" panose="020B0502040204020203" pitchFamily="34" charset="0"/>
                <a:cs typeface="Segoe UI Light" panose="020B0502040204020203" pitchFamily="34" charset="0"/>
              </a:rPr>
              <a:t>Controlled injection of failures in production</a:t>
            </a:r>
          </a:p>
        </p:txBody>
      </p:sp>
      <p:grpSp>
        <p:nvGrpSpPr>
          <p:cNvPr id="17" name="Group 16"/>
          <p:cNvGrpSpPr/>
          <p:nvPr/>
        </p:nvGrpSpPr>
        <p:grpSpPr>
          <a:xfrm>
            <a:off x="3261168" y="3778078"/>
            <a:ext cx="5689168" cy="2151224"/>
            <a:chOff x="3470824" y="3612056"/>
            <a:chExt cx="5689168" cy="2151224"/>
          </a:xfrm>
        </p:grpSpPr>
        <p:sp>
          <p:nvSpPr>
            <p:cNvPr id="18" name="Round Diagonal Corner Rectangle 17"/>
            <p:cNvSpPr/>
            <p:nvPr/>
          </p:nvSpPr>
          <p:spPr>
            <a:xfrm>
              <a:off x="3678566" y="3767362"/>
              <a:ext cx="5113009" cy="1658219"/>
            </a:xfrm>
            <a:prstGeom prst="round2DiagRect">
              <a:avLst>
                <a:gd name="adj1" fmla="val 0"/>
                <a:gd name="adj2" fmla="val 26212"/>
              </a:avLst>
            </a:prstGeom>
            <a:no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19" name="Group 18"/>
            <p:cNvGrpSpPr/>
            <p:nvPr/>
          </p:nvGrpSpPr>
          <p:grpSpPr>
            <a:xfrm>
              <a:off x="3470824" y="3612056"/>
              <a:ext cx="723228" cy="598050"/>
              <a:chOff x="960792" y="3326250"/>
              <a:chExt cx="723228" cy="598050"/>
            </a:xfrm>
          </p:grpSpPr>
          <p:sp>
            <p:nvSpPr>
              <p:cNvPr id="24" name="Rectangle 23"/>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25" name="Freeform 8"/>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nvGrpSpPr>
            <p:cNvPr id="20" name="Group 19"/>
            <p:cNvGrpSpPr/>
            <p:nvPr/>
          </p:nvGrpSpPr>
          <p:grpSpPr>
            <a:xfrm>
              <a:off x="8436764" y="5165230"/>
              <a:ext cx="723228" cy="598050"/>
              <a:chOff x="5622849" y="4675556"/>
              <a:chExt cx="723228" cy="598050"/>
            </a:xfrm>
          </p:grpSpPr>
          <p:sp>
            <p:nvSpPr>
              <p:cNvPr id="22" name="Rectangle 21"/>
              <p:cNvSpPr/>
              <p:nvPr/>
            </p:nvSpPr>
            <p:spPr>
              <a:xfrm rot="10800000">
                <a:off x="5622849" y="4675556"/>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23" name="Freeform 8"/>
              <p:cNvSpPr>
                <a:spLocks noEditPoints="1"/>
              </p:cNvSpPr>
              <p:nvPr/>
            </p:nvSpPr>
            <p:spPr bwMode="auto">
              <a:xfrm rot="10800000">
                <a:off x="5705856" y="4756299"/>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sp>
          <p:nvSpPr>
            <p:cNvPr id="21" name="TextBox 20"/>
            <p:cNvSpPr txBox="1"/>
            <p:nvPr/>
          </p:nvSpPr>
          <p:spPr>
            <a:xfrm>
              <a:off x="4068957" y="3996307"/>
              <a:ext cx="4575994"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t>human error is not our cause of </a:t>
              </a:r>
              <a:br>
                <a:rPr lang="en-IN"/>
              </a:br>
              <a:r>
                <a:rPr lang="en-IN"/>
                <a:t>troubles; instead, human error is a consequence of the design of the tools </a:t>
              </a:r>
              <a:br>
                <a:rPr lang="en-IN"/>
              </a:br>
              <a:r>
                <a:rPr lang="en-IN"/>
                <a:t>that we gave them.</a:t>
              </a:r>
            </a:p>
          </p:txBody>
        </p:sp>
      </p:grpSp>
      <p:pic>
        <p:nvPicPr>
          <p:cNvPr id="26"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4507"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339D6D8-3C0D-466D-8417-B6ADDDA0C766}"/>
              </a:ext>
            </a:extLst>
          </p:cNvPr>
          <p:cNvSpPr txBox="1"/>
          <p:nvPr/>
        </p:nvSpPr>
        <p:spPr>
          <a:xfrm>
            <a:off x="1031542" y="858000"/>
            <a:ext cx="314150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Enable learning into daily work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837100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XTBOX" val="Text"/>
</p:tagLst>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05FB8B35-A1A6-D348-B710-A662AE24E9B3}"/>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5FAC53D-9D05-CB4C-88D7-93AE5C30EE02}"/>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3562E77E-9A36-324C-9F10-711499DEFDFC}"/>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0B79744-F566-A44D-B1EA-D0E2F46F500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49E8D32533354D96BF1E93F2334F9E" ma:contentTypeVersion="2" ma:contentTypeDescription="Create a new document." ma:contentTypeScope="" ma:versionID="95c24f8c35735b6ff41a546f31a1807b">
  <xsd:schema xmlns:xsd="http://www.w3.org/2001/XMLSchema" xmlns:xs="http://www.w3.org/2001/XMLSchema" xmlns:p="http://schemas.microsoft.com/office/2006/metadata/properties" xmlns:ns2="85fdcbaa-5470-4234-ace8-bf70bd2c294e" targetNamespace="http://schemas.microsoft.com/office/2006/metadata/properties" ma:root="true" ma:fieldsID="141deb76844d1c21b11341e3470557a9" ns2:_="">
    <xsd:import namespace="85fdcbaa-5470-4234-ace8-bf70bd2c29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dcbaa-5470-4234-ace8-bf70bd2c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EE112B-D053-44AC-8908-84775C0A3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fdcbaa-5470-4234-ace8-bf70bd2c2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3.xml><?xml version="1.0" encoding="utf-8"?>
<ds:datastoreItem xmlns:ds="http://schemas.openxmlformats.org/officeDocument/2006/customXml" ds:itemID="{27A03C18-8CA8-4E85-8FD3-26F080DC8A47}">
  <ds:schemaRefs>
    <ds:schemaRef ds:uri="http://www.w3.org/XML/1998/namespace"/>
    <ds:schemaRef ds:uri="5c2730b1-0fa1-4ff6-a7e7-da1cd9a9e395"/>
    <ds:schemaRef ds:uri="http://purl.org/dc/elements/1.1/"/>
    <ds:schemaRef ds:uri="http://schemas.microsoft.com/office/infopath/2007/PartnerControls"/>
    <ds:schemaRef ds:uri="http://purl.org/dc/dcmitype/"/>
    <ds:schemaRef ds:uri="7a0c802a-e655-4609-8b7a-913760a7278d"/>
    <ds:schemaRef ds:uri="http://schemas.openxmlformats.org/package/2006/metadata/core-properties"/>
    <ds:schemaRef ds:uri="http://schemas.microsoft.com/office/2006/documentManagement/typ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Avanade Aurora PPT Template_2021</Template>
  <TotalTime>528</TotalTime>
  <Words>1836</Words>
  <Application>Microsoft Office PowerPoint</Application>
  <PresentationFormat>Widescreen</PresentationFormat>
  <Paragraphs>301</Paragraphs>
  <Slides>22</Slides>
  <Notes>18</Notes>
  <HiddenSlides>1</HiddenSlides>
  <MMClips>0</MMClips>
  <ScaleCrop>false</ScaleCrop>
  <HeadingPairs>
    <vt:vector size="4" baseType="variant">
      <vt:variant>
        <vt:lpstr>Theme</vt:lpstr>
      </vt:variant>
      <vt:variant>
        <vt:i4>5</vt:i4>
      </vt:variant>
      <vt:variant>
        <vt:lpstr>Slide Titles</vt:lpstr>
      </vt:variant>
      <vt:variant>
        <vt:i4>22</vt:i4>
      </vt:variant>
    </vt:vector>
  </HeadingPairs>
  <TitlesOfParts>
    <vt:vector size="27" baseType="lpstr">
      <vt:lpstr>Highly Confidential</vt:lpstr>
      <vt:lpstr>Confidential</vt:lpstr>
      <vt:lpstr>Restricted</vt:lpstr>
      <vt:lpstr>Unrestricted</vt:lpstr>
      <vt:lpstr>End Slides</vt:lpstr>
      <vt:lpstr>PowerPoint Presentation</vt:lpstr>
      <vt:lpstr>Expectations During Sessions</vt:lpstr>
      <vt:lpstr>Avanade DevOps Practitioner Sessions</vt:lpstr>
      <vt:lpstr>Session 5 (2.5 hrs) </vt:lpstr>
      <vt:lpstr>The Practices of Experimenting and Continuous Learning</vt:lpstr>
      <vt:lpstr>Key practices of experimentation </vt:lpstr>
      <vt:lpstr>The story of Netflix and AWS </vt:lpstr>
      <vt:lpstr>Design with Resilience </vt:lpstr>
      <vt:lpstr>Establish a just learning culture </vt:lpstr>
      <vt:lpstr>A bit more on blameless post-mortems </vt:lpstr>
      <vt:lpstr>Leverage collaboration platforms  </vt:lpstr>
      <vt:lpstr>Remove problematic technologies and platforms  </vt:lpstr>
      <vt:lpstr>Improvement blitzes </vt:lpstr>
      <vt:lpstr>Integrate A/B Testing into our daily work </vt:lpstr>
      <vt:lpstr>A/B Testing in more detail </vt:lpstr>
      <vt:lpstr>The story of Etsy </vt:lpstr>
      <vt:lpstr>Decouple deployments from Releases  </vt:lpstr>
      <vt:lpstr>Blue-Green Deployment Pattern </vt:lpstr>
      <vt:lpstr>Canary* Release Pattern </vt:lpstr>
      <vt:lpstr>Feature Toggles </vt:lpstr>
      <vt:lpstr>Feature Toggles </vt:lpstr>
      <vt:lpstr>Dark Launch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Keith Lemon</dc:creator>
  <cp:keywords/>
  <dc:description/>
  <cp:lastModifiedBy>Keith Lemon</cp:lastModifiedBy>
  <cp:revision>9</cp:revision>
  <dcterms:created xsi:type="dcterms:W3CDTF">2021-03-11T21:27:35Z</dcterms:created>
  <dcterms:modified xsi:type="dcterms:W3CDTF">2021-08-02T21:45:00Z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0x010100D149E8D32533354D96BF1E93F2334F9E</vt:lpwstr>
  </property>
  <property fmtid="{D5CDD505-2E9C-101B-9397-08002B2CF9AE}" pid="3" name="MSIP_Label_5fae8262-b78e-4366-8929-a5d6aac95320_Enabled">
    <vt:lpwstr>true</vt:lpwstr>
  </property>
  <property fmtid="{D5CDD505-2E9C-101B-9397-08002B2CF9AE}" pid="4" name="MSIP_Label_5fae8262-b78e-4366-8929-a5d6aac95320_SetDate">
    <vt:lpwstr>2021-03-11T22:07:55Z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
  </property>
  <property fmtid="{D5CDD505-2E9C-101B-9397-08002B2CF9AE}" pid="9" name="MSIP_Label_5fae8262-b78e-4366-8929-a5d6aac95320_ContentBits">
    <vt:lpwstr>0</vt:lpwstr>
  </property>
</Properties>
</file>